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82" r:id="rId3"/>
    <p:sldId id="295" r:id="rId4"/>
    <p:sldId id="280" r:id="rId5"/>
    <p:sldId id="300" r:id="rId6"/>
    <p:sldId id="304" r:id="rId7"/>
    <p:sldId id="301" r:id="rId8"/>
    <p:sldId id="269" r:id="rId9"/>
    <p:sldId id="287" r:id="rId10"/>
    <p:sldId id="303" r:id="rId11"/>
    <p:sldId id="296" r:id="rId12"/>
    <p:sldId id="278" r:id="rId13"/>
    <p:sldId id="274" r:id="rId14"/>
    <p:sldId id="298" r:id="rId15"/>
    <p:sldId id="306" r:id="rId16"/>
    <p:sldId id="308" r:id="rId17"/>
    <p:sldId id="309" r:id="rId18"/>
    <p:sldId id="310" r:id="rId19"/>
    <p:sldId id="311" r:id="rId20"/>
    <p:sldId id="315" r:id="rId21"/>
    <p:sldId id="317" r:id="rId22"/>
    <p:sldId id="316" r:id="rId23"/>
    <p:sldId id="323" r:id="rId24"/>
    <p:sldId id="312" r:id="rId25"/>
    <p:sldId id="319" r:id="rId26"/>
    <p:sldId id="320" r:id="rId27"/>
    <p:sldId id="313" r:id="rId28"/>
    <p:sldId id="289" r:id="rId29"/>
    <p:sldId id="32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AC4E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74" autoAdjust="0"/>
  </p:normalViewPr>
  <p:slideViewPr>
    <p:cSldViewPr>
      <p:cViewPr varScale="1">
        <p:scale>
          <a:sx n="41" d="100"/>
          <a:sy n="41" d="100"/>
        </p:scale>
        <p:origin x="-80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09C70-5245-4F67-B48C-32A1A197406A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8A3E7-C22B-4423-96E3-D5E4ED3A85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8A3E7-C22B-4423-96E3-D5E4ED3A858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C3A9-DA50-4A45-B467-0D63F2F8EC2F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DD27A-6D29-4DF6-BE8B-6C81269AEFF0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5BC5-5694-409E-8647-D30C39C044DE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3EF4-C64F-44E5-BF66-970742D91CDC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3854-9ABA-4B0B-B378-BDA671752C93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FEC0-4509-469D-AA73-C9FBC8D9813C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6522F-34E1-4433-B021-413291C7BE9D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72F9-0006-44EE-A84D-CAB7FC84BCCA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E767F-4F47-4AA1-B698-78F1B305189A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11DE-967A-4C7F-919A-96CC3C8781F2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1727-AD5A-4D26-888F-8A0226EA934A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7696D-8049-4AC9-BA06-CD26A0FD7391}" type="datetime1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BF536-7E2A-437A-B3B3-3A9D95EB9B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gi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10" Type="http://schemas.openxmlformats.org/officeDocument/2006/relationships/image" Target="../media/image9.png"/><Relationship Id="rId4" Type="http://schemas.openxmlformats.org/officeDocument/2006/relationships/image" Target="../media/image27.pn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1"/>
            <a:ext cx="9144000" cy="2305050"/>
          </a:xfrm>
        </p:spPr>
        <p:txBody>
          <a:bodyPr>
            <a:noAutofit/>
          </a:bodyPr>
          <a:lstStyle/>
          <a:p>
            <a:r>
              <a:rPr lang="en-US" sz="5400" b="1" dirty="0"/>
              <a:t>The Effect of </a:t>
            </a:r>
            <a:r>
              <a:rPr lang="en-US" sz="5400" b="1" dirty="0" smtClean="0"/>
              <a:t>Emotions </a:t>
            </a:r>
            <a:br>
              <a:rPr lang="en-US" sz="5400" b="1" dirty="0" smtClean="0"/>
            </a:br>
            <a:r>
              <a:rPr lang="en-US" sz="5400" b="1" dirty="0" smtClean="0"/>
              <a:t>on Economic Decision-Making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8862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MAS 630: Affective Computing</a:t>
            </a:r>
          </a:p>
          <a:p>
            <a:pPr algn="r"/>
            <a:r>
              <a:rPr lang="en-US" dirty="0" smtClean="0"/>
              <a:t>Javier Hernandez Rivera </a:t>
            </a:r>
          </a:p>
          <a:p>
            <a:pPr algn="r"/>
            <a:r>
              <a:rPr lang="en-US" dirty="0" smtClean="0"/>
              <a:t>javierhr@mit.edu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Anger and Fear</a:t>
            </a:r>
            <a:endParaRPr lang="en-US" sz="5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90900" y="3124200"/>
            <a:ext cx="2286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/>
              <a:t>Anger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38900" y="3124200"/>
            <a:ext cx="2286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/>
              <a:t>Fear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81700" y="3718560"/>
            <a:ext cx="32004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Uncertainty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Uncontrolled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33700" y="3718560"/>
            <a:ext cx="32004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Certainty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Control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895600" y="4724400"/>
            <a:ext cx="32766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Risk-seeking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Optimistic assessments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14300" y="3627120"/>
            <a:ext cx="26670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/>
              <a:t>Appraisal to negative events</a:t>
            </a:r>
            <a:r>
              <a:rPr lang="en-US" sz="2400" baseline="30000" dirty="0" smtClean="0"/>
              <a:t>1</a:t>
            </a:r>
            <a:endParaRPr kumimoji="0" lang="en-US" sz="240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6200" y="4648200"/>
            <a:ext cx="27432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/>
              <a:t>Influence on Decision Making</a:t>
            </a:r>
            <a:r>
              <a:rPr lang="en-US" sz="2400" baseline="30000" dirty="0" smtClean="0"/>
              <a:t>1</a:t>
            </a:r>
            <a:endParaRPr kumimoji="0" lang="en-US" sz="240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71600" y="6519446"/>
            <a:ext cx="2931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aseline="30000" dirty="0" smtClean="0"/>
              <a:t>1</a:t>
            </a:r>
            <a:r>
              <a:rPr lang="en-US" sz="1600" dirty="0" smtClean="0"/>
              <a:t>(Lerner and </a:t>
            </a:r>
            <a:r>
              <a:rPr lang="en-US" sz="1600" dirty="0" err="1" smtClean="0"/>
              <a:t>Keltner</a:t>
            </a:r>
            <a:r>
              <a:rPr lang="en-US" sz="1600" dirty="0" smtClean="0"/>
              <a:t>, 2000,2001)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4465320" y="6534835"/>
            <a:ext cx="309995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aseline="30000" dirty="0" smtClean="0"/>
              <a:t>2</a:t>
            </a:r>
            <a:r>
              <a:rPr lang="en-US" sz="1500" dirty="0" smtClean="0"/>
              <a:t>(Lerner, Dahl, Hariri &amp; Taylor, 2006)</a:t>
            </a:r>
            <a:endParaRPr lang="en-US" sz="15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943600" y="4724400"/>
            <a:ext cx="32766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Risk-averse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Pessimistic assessments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76200" y="5562600"/>
            <a:ext cx="27432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err="1" smtClean="0"/>
              <a:t>Physiologycal</a:t>
            </a:r>
            <a:endParaRPr lang="en-US" sz="2400" b="1" dirty="0" smtClean="0"/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/>
              <a:t>Responses</a:t>
            </a:r>
            <a:r>
              <a:rPr lang="en-US" sz="2400" baseline="30000" dirty="0" smtClean="0"/>
              <a:t>2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2895600" y="5791200"/>
            <a:ext cx="3276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Low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943600" y="5791200"/>
            <a:ext cx="3276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High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381000" y="4572000"/>
            <a:ext cx="853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1000" y="5562600"/>
            <a:ext cx="8534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26720" y="3581400"/>
            <a:ext cx="8488680" cy="152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048000" y="3048000"/>
            <a:ext cx="0" cy="3459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172200" y="3048000"/>
            <a:ext cx="0" cy="3459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930640" y="3048000"/>
            <a:ext cx="0" cy="3459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 r="66244" b="50000"/>
          <a:stretch>
            <a:fillRect/>
          </a:stretch>
        </p:blipFill>
        <p:spPr bwMode="auto">
          <a:xfrm>
            <a:off x="0" y="-1"/>
            <a:ext cx="1371600" cy="175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3" cstate="print"/>
          <a:srcRect l="34518" r="32995" b="50588"/>
          <a:stretch>
            <a:fillRect/>
          </a:stretch>
        </p:blipFill>
        <p:spPr bwMode="auto">
          <a:xfrm>
            <a:off x="7802880" y="0"/>
            <a:ext cx="1337637" cy="175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304800" y="2000071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Most common emotional reactions after catastrophic events such as the terrorist attacks of 9/11 or the economical crisis</a:t>
            </a:r>
          </a:p>
          <a:p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95401"/>
            <a:ext cx="9144000" cy="230505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Experimental Setting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5BF536-7E2A-437A-B3B3-3A9D95EB9BA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848600" cy="17526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Designed &amp; conducted by </a:t>
            </a:r>
            <a:r>
              <a:rPr lang="en-US" sz="2400" dirty="0" err="1" smtClean="0"/>
              <a:t>Hyungil</a:t>
            </a:r>
            <a:r>
              <a:rPr lang="en-US" sz="2400" dirty="0" smtClean="0"/>
              <a:t> </a:t>
            </a:r>
            <a:r>
              <a:rPr lang="en-US" sz="2400" dirty="0" err="1" smtClean="0"/>
              <a:t>Ahn</a:t>
            </a:r>
            <a:endParaRPr lang="en-US" sz="2400" dirty="0" smtClean="0"/>
          </a:p>
          <a:p>
            <a:pPr lvl="0" algn="r"/>
            <a:r>
              <a:rPr lang="en-US" sz="2400" dirty="0" smtClean="0"/>
              <a:t>(</a:t>
            </a:r>
            <a:r>
              <a:rPr lang="en-US" sz="2400" dirty="0" err="1" smtClean="0"/>
              <a:t>Ahn</a:t>
            </a:r>
            <a:r>
              <a:rPr lang="en-US" sz="2400" dirty="0" smtClean="0"/>
              <a:t>, 2010)</a:t>
            </a:r>
          </a:p>
          <a:p>
            <a:pPr algn="r"/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/>
          <p:cNvSpPr/>
          <p:nvPr/>
        </p:nvSpPr>
        <p:spPr>
          <a:xfrm>
            <a:off x="1295400" y="838200"/>
            <a:ext cx="1295400" cy="5562600"/>
          </a:xfrm>
          <a:prstGeom prst="roundRect">
            <a:avLst/>
          </a:prstGeom>
          <a:solidFill>
            <a:schemeClr val="accent3">
              <a:alpha val="1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4815840" y="838200"/>
            <a:ext cx="4267200" cy="5562600"/>
          </a:xfrm>
          <a:prstGeom prst="roundRect">
            <a:avLst>
              <a:gd name="adj" fmla="val 8453"/>
            </a:avLst>
          </a:prstGeom>
          <a:solidFill>
            <a:schemeClr val="accent3">
              <a:alpha val="1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3182075" y="838200"/>
            <a:ext cx="990600" cy="5562600"/>
          </a:xfrm>
          <a:prstGeom prst="roundRect">
            <a:avLst/>
          </a:prstGeom>
          <a:solidFill>
            <a:schemeClr val="accent3">
              <a:alpha val="1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Experimental Setting</a:t>
            </a:r>
            <a:endParaRPr lang="en-US" b="1" dirty="0"/>
          </a:p>
        </p:txBody>
      </p:sp>
      <p:pic>
        <p:nvPicPr>
          <p:cNvPr id="15" name="Picture 2" descr="C:\Users\Javier\Desktop\stick_figur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07732"/>
            <a:ext cx="637209" cy="144780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448" y="4142601"/>
            <a:ext cx="1843989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127"/>
          <a:stretch>
            <a:fillRect/>
          </a:stretch>
        </p:blipFill>
        <p:spPr bwMode="auto">
          <a:xfrm>
            <a:off x="7086600" y="4106025"/>
            <a:ext cx="1515972" cy="72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4890536" y="5057001"/>
            <a:ext cx="15076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Safe option </a:t>
            </a:r>
          </a:p>
          <a:p>
            <a:pPr algn="ctr"/>
            <a:r>
              <a:rPr lang="en-US" dirty="0" smtClean="0"/>
              <a:t>(low variance)</a:t>
            </a:r>
          </a:p>
          <a:p>
            <a:pPr algn="ctr"/>
            <a:r>
              <a:rPr lang="en-US" dirty="0" smtClean="0"/>
              <a:t> is better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212080" y="3264932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Option 1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01508" y="3581400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Option 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19688" y="5057001"/>
            <a:ext cx="1574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Risky option </a:t>
            </a:r>
          </a:p>
          <a:p>
            <a:pPr algn="ctr"/>
            <a:r>
              <a:rPr lang="en-US" dirty="0" smtClean="0"/>
              <a:t>(high variance)</a:t>
            </a:r>
          </a:p>
          <a:p>
            <a:pPr algn="ctr"/>
            <a:r>
              <a:rPr lang="en-US" dirty="0" smtClean="0"/>
              <a:t> is better</a:t>
            </a:r>
            <a:endParaRPr lang="en-US" dirty="0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2807732"/>
            <a:ext cx="985086" cy="139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1600200" y="4179332"/>
            <a:ext cx="593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43809" y="6019800"/>
            <a:ext cx="74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Anger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135880" y="2960132"/>
            <a:ext cx="1212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 Money</a:t>
            </a:r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60155" y="2883932"/>
            <a:ext cx="1219200" cy="97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3" name="Picture 11" descr="My Bodyguard Post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4724400"/>
            <a:ext cx="944457" cy="1399032"/>
          </a:xfrm>
          <a:prstGeom prst="rect">
            <a:avLst/>
          </a:prstGeom>
          <a:noFill/>
        </p:spPr>
      </p:pic>
      <p:pic>
        <p:nvPicPr>
          <p:cNvPr id="3085" name="Picture 13" descr="http://ecx.images-amazon.com/images/I/51rT0vv63mL._SX500_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978932"/>
            <a:ext cx="987552" cy="1316736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1475354" y="2274332"/>
            <a:ext cx="88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299370" y="2284512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Gain</a:t>
            </a:r>
            <a:endParaRPr lang="en-US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337842" y="4084022"/>
            <a:ext cx="636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Loss</a:t>
            </a:r>
            <a:endParaRPr lang="en-US" sz="2800" b="1" dirty="0"/>
          </a:p>
        </p:txBody>
      </p:sp>
      <p:sp>
        <p:nvSpPr>
          <p:cNvPr id="54" name="Curved Up Arrow 53"/>
          <p:cNvSpPr/>
          <p:nvPr/>
        </p:nvSpPr>
        <p:spPr>
          <a:xfrm rot="10800000">
            <a:off x="5364480" y="2274332"/>
            <a:ext cx="8382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ight Arrow 54"/>
          <p:cNvSpPr/>
          <p:nvPr/>
        </p:nvSpPr>
        <p:spPr>
          <a:xfrm>
            <a:off x="762000" y="3264932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2655425" y="3264932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212080" y="1893332"/>
            <a:ext cx="110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25 Trials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397896" y="2960132"/>
            <a:ext cx="1212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 Money</a:t>
            </a:r>
            <a:endParaRPr lang="en-US" dirty="0"/>
          </a:p>
        </p:txBody>
      </p:sp>
      <p:sp>
        <p:nvSpPr>
          <p:cNvPr id="59" name="Curved Up Arrow 58"/>
          <p:cNvSpPr/>
          <p:nvPr/>
        </p:nvSpPr>
        <p:spPr>
          <a:xfrm rot="10800000">
            <a:off x="7543800" y="2274332"/>
            <a:ext cx="8382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91400" y="1905000"/>
            <a:ext cx="112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25 Trials</a:t>
            </a:r>
            <a:endParaRPr lang="en-US" dirty="0"/>
          </a:p>
        </p:txBody>
      </p:sp>
      <p:sp>
        <p:nvSpPr>
          <p:cNvPr id="61" name="Right Arrow 60"/>
          <p:cNvSpPr/>
          <p:nvPr/>
        </p:nvSpPr>
        <p:spPr>
          <a:xfrm>
            <a:off x="6629400" y="3264932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>
            <a:off x="4301925" y="3264932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554372" y="3264932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Option 1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543800" y="3581400"/>
            <a:ext cx="101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Option 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19200" y="6396335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Emotions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2888850" y="6396335"/>
            <a:ext cx="1577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Ownership</a:t>
            </a:r>
            <a:endParaRPr lang="en-US" sz="2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735353" y="6384667"/>
            <a:ext cx="2570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Risk + Uncertainty </a:t>
            </a:r>
            <a:endParaRPr lang="en-US" sz="2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6507480" y="4812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858948" y="48006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8534400" y="4812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019836" y="48006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74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4343400"/>
            <a:ext cx="939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5173585" y="6031468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Domain 1</a:t>
            </a:r>
            <a:endParaRPr lang="en-US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7391400" y="6019800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Domain 2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Experimental Setting: 1 Trial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5BF536-7E2A-437A-B3B3-3A9D95EB9BA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 l="4899" t="9034" r="3458" b="15684"/>
          <a:stretch>
            <a:fillRect/>
          </a:stretch>
        </p:blipFill>
        <p:spPr bwMode="auto">
          <a:xfrm>
            <a:off x="15240" y="4099560"/>
            <a:ext cx="2907792" cy="27432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 l="3514" t="10286" r="3953" b="17143"/>
          <a:stretch>
            <a:fillRect/>
          </a:stretch>
        </p:blipFill>
        <p:spPr bwMode="auto">
          <a:xfrm>
            <a:off x="2941320" y="4099560"/>
            <a:ext cx="3412800" cy="27432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 l="3509" t="7472" r="5263" b="14819"/>
          <a:stretch>
            <a:fillRect/>
          </a:stretch>
        </p:blipFill>
        <p:spPr bwMode="auto">
          <a:xfrm>
            <a:off x="6370320" y="4099560"/>
            <a:ext cx="2743200" cy="27432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 r="-16545"/>
          <a:stretch>
            <a:fillRect/>
          </a:stretch>
        </p:blipFill>
        <p:spPr bwMode="auto">
          <a:xfrm>
            <a:off x="3733800" y="1143000"/>
            <a:ext cx="5334000" cy="282660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2209800"/>
            <a:ext cx="2895600" cy="88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5684710" y="3429000"/>
            <a:ext cx="301752" cy="30480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2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72062" y="2514600"/>
            <a:ext cx="301752" cy="30480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3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28800" y="5638800"/>
            <a:ext cx="301752" cy="30480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4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29200" y="5638800"/>
            <a:ext cx="301752" cy="30480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5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20000" y="5638800"/>
            <a:ext cx="301752" cy="30480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6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6200" y="3429000"/>
            <a:ext cx="3505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" y="1828800"/>
            <a:ext cx="0" cy="213360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04375" y="1916668"/>
            <a:ext cx="57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EDA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1600" y="34290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Time</a:t>
            </a:r>
          </a:p>
        </p:txBody>
      </p:sp>
      <p:sp>
        <p:nvSpPr>
          <p:cNvPr id="46" name="Oval 45"/>
          <p:cNvSpPr/>
          <p:nvPr/>
        </p:nvSpPr>
        <p:spPr>
          <a:xfrm>
            <a:off x="259080" y="1524000"/>
            <a:ext cx="228600" cy="22860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685800" y="1524000"/>
            <a:ext cx="228600" cy="22860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990600" y="1524000"/>
            <a:ext cx="228600" cy="22860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2057400" y="1524000"/>
            <a:ext cx="228600" cy="22860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4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2514600" y="1524000"/>
            <a:ext cx="228600" cy="22860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505200" y="990600"/>
            <a:ext cx="301752" cy="30480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1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3048000" y="1524000"/>
            <a:ext cx="228600" cy="22860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6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777240" y="1828800"/>
            <a:ext cx="0" cy="213360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27760" y="1828800"/>
            <a:ext cx="0" cy="213360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148840" y="1828800"/>
            <a:ext cx="0" cy="213360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621280" y="1828800"/>
            <a:ext cx="0" cy="213360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154680" y="1828800"/>
            <a:ext cx="0" cy="213360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-533400" y="304800"/>
            <a:ext cx="76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228600" y="2362200"/>
            <a:ext cx="3139440" cy="670560"/>
          </a:xfrm>
          <a:custGeom>
            <a:avLst/>
            <a:gdLst>
              <a:gd name="connsiteX0" fmla="*/ 0 w 3078480"/>
              <a:gd name="connsiteY0" fmla="*/ 376899 h 559779"/>
              <a:gd name="connsiteX1" fmla="*/ 152400 w 3078480"/>
              <a:gd name="connsiteY1" fmla="*/ 392139 h 559779"/>
              <a:gd name="connsiteX2" fmla="*/ 243840 w 3078480"/>
              <a:gd name="connsiteY2" fmla="*/ 422619 h 559779"/>
              <a:gd name="connsiteX3" fmla="*/ 289560 w 3078480"/>
              <a:gd name="connsiteY3" fmla="*/ 437859 h 559779"/>
              <a:gd name="connsiteX4" fmla="*/ 335280 w 3078480"/>
              <a:gd name="connsiteY4" fmla="*/ 453099 h 559779"/>
              <a:gd name="connsiteX5" fmla="*/ 396240 w 3078480"/>
              <a:gd name="connsiteY5" fmla="*/ 468339 h 559779"/>
              <a:gd name="connsiteX6" fmla="*/ 487680 w 3078480"/>
              <a:gd name="connsiteY6" fmla="*/ 498819 h 559779"/>
              <a:gd name="connsiteX7" fmla="*/ 640080 w 3078480"/>
              <a:gd name="connsiteY7" fmla="*/ 514059 h 559779"/>
              <a:gd name="connsiteX8" fmla="*/ 762000 w 3078480"/>
              <a:gd name="connsiteY8" fmla="*/ 544539 h 559779"/>
              <a:gd name="connsiteX9" fmla="*/ 868680 w 3078480"/>
              <a:gd name="connsiteY9" fmla="*/ 559779 h 559779"/>
              <a:gd name="connsiteX10" fmla="*/ 944880 w 3078480"/>
              <a:gd name="connsiteY10" fmla="*/ 544539 h 559779"/>
              <a:gd name="connsiteX11" fmla="*/ 990600 w 3078480"/>
              <a:gd name="connsiteY11" fmla="*/ 498819 h 559779"/>
              <a:gd name="connsiteX12" fmla="*/ 1036320 w 3078480"/>
              <a:gd name="connsiteY12" fmla="*/ 468339 h 559779"/>
              <a:gd name="connsiteX13" fmla="*/ 1066800 w 3078480"/>
              <a:gd name="connsiteY13" fmla="*/ 422619 h 559779"/>
              <a:gd name="connsiteX14" fmla="*/ 1112520 w 3078480"/>
              <a:gd name="connsiteY14" fmla="*/ 392139 h 559779"/>
              <a:gd name="connsiteX15" fmla="*/ 1158240 w 3078480"/>
              <a:gd name="connsiteY15" fmla="*/ 285459 h 559779"/>
              <a:gd name="connsiteX16" fmla="*/ 1249680 w 3078480"/>
              <a:gd name="connsiteY16" fmla="*/ 224499 h 559779"/>
              <a:gd name="connsiteX17" fmla="*/ 1310640 w 3078480"/>
              <a:gd name="connsiteY17" fmla="*/ 148299 h 559779"/>
              <a:gd name="connsiteX18" fmla="*/ 1341120 w 3078480"/>
              <a:gd name="connsiteY18" fmla="*/ 102579 h 559779"/>
              <a:gd name="connsiteX19" fmla="*/ 1386840 w 3078480"/>
              <a:gd name="connsiteY19" fmla="*/ 87339 h 559779"/>
              <a:gd name="connsiteX20" fmla="*/ 1524000 w 3078480"/>
              <a:gd name="connsiteY20" fmla="*/ 11139 h 559779"/>
              <a:gd name="connsiteX21" fmla="*/ 1706880 w 3078480"/>
              <a:gd name="connsiteY21" fmla="*/ 41619 h 559779"/>
              <a:gd name="connsiteX22" fmla="*/ 1752600 w 3078480"/>
              <a:gd name="connsiteY22" fmla="*/ 87339 h 559779"/>
              <a:gd name="connsiteX23" fmla="*/ 1874520 w 3078480"/>
              <a:gd name="connsiteY23" fmla="*/ 133059 h 559779"/>
              <a:gd name="connsiteX24" fmla="*/ 1920240 w 3078480"/>
              <a:gd name="connsiteY24" fmla="*/ 163539 h 559779"/>
              <a:gd name="connsiteX25" fmla="*/ 1996440 w 3078480"/>
              <a:gd name="connsiteY25" fmla="*/ 239739 h 559779"/>
              <a:gd name="connsiteX26" fmla="*/ 2087880 w 3078480"/>
              <a:gd name="connsiteY26" fmla="*/ 270219 h 559779"/>
              <a:gd name="connsiteX27" fmla="*/ 2133600 w 3078480"/>
              <a:gd name="connsiteY27" fmla="*/ 285459 h 559779"/>
              <a:gd name="connsiteX28" fmla="*/ 2240280 w 3078480"/>
              <a:gd name="connsiteY28" fmla="*/ 315939 h 559779"/>
              <a:gd name="connsiteX29" fmla="*/ 2331720 w 3078480"/>
              <a:gd name="connsiteY29" fmla="*/ 376899 h 559779"/>
              <a:gd name="connsiteX30" fmla="*/ 2377440 w 3078480"/>
              <a:gd name="connsiteY30" fmla="*/ 392139 h 559779"/>
              <a:gd name="connsiteX31" fmla="*/ 2423160 w 3078480"/>
              <a:gd name="connsiteY31" fmla="*/ 422619 h 559779"/>
              <a:gd name="connsiteX32" fmla="*/ 2514600 w 3078480"/>
              <a:gd name="connsiteY32" fmla="*/ 453099 h 559779"/>
              <a:gd name="connsiteX33" fmla="*/ 2560320 w 3078480"/>
              <a:gd name="connsiteY33" fmla="*/ 468339 h 559779"/>
              <a:gd name="connsiteX34" fmla="*/ 2667000 w 3078480"/>
              <a:gd name="connsiteY34" fmla="*/ 483579 h 559779"/>
              <a:gd name="connsiteX35" fmla="*/ 2712720 w 3078480"/>
              <a:gd name="connsiteY35" fmla="*/ 498819 h 559779"/>
              <a:gd name="connsiteX36" fmla="*/ 3002280 w 3078480"/>
              <a:gd name="connsiteY36" fmla="*/ 529299 h 559779"/>
              <a:gd name="connsiteX37" fmla="*/ 3078480 w 3078480"/>
              <a:gd name="connsiteY37" fmla="*/ 544539 h 55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78480" h="559779">
                <a:moveTo>
                  <a:pt x="0" y="376899"/>
                </a:moveTo>
                <a:cubicBezTo>
                  <a:pt x="50800" y="381979"/>
                  <a:pt x="102221" y="382730"/>
                  <a:pt x="152400" y="392139"/>
                </a:cubicBezTo>
                <a:cubicBezTo>
                  <a:pt x="183978" y="398060"/>
                  <a:pt x="213360" y="412459"/>
                  <a:pt x="243840" y="422619"/>
                </a:cubicBezTo>
                <a:lnTo>
                  <a:pt x="289560" y="437859"/>
                </a:lnTo>
                <a:cubicBezTo>
                  <a:pt x="304800" y="442939"/>
                  <a:pt x="319695" y="449203"/>
                  <a:pt x="335280" y="453099"/>
                </a:cubicBezTo>
                <a:cubicBezTo>
                  <a:pt x="355600" y="458179"/>
                  <a:pt x="376178" y="462320"/>
                  <a:pt x="396240" y="468339"/>
                </a:cubicBezTo>
                <a:cubicBezTo>
                  <a:pt x="427014" y="477571"/>
                  <a:pt x="455711" y="495622"/>
                  <a:pt x="487680" y="498819"/>
                </a:cubicBezTo>
                <a:cubicBezTo>
                  <a:pt x="538480" y="503899"/>
                  <a:pt x="589474" y="507312"/>
                  <a:pt x="640080" y="514059"/>
                </a:cubicBezTo>
                <a:cubicBezTo>
                  <a:pt x="866771" y="544284"/>
                  <a:pt x="608145" y="513768"/>
                  <a:pt x="762000" y="544539"/>
                </a:cubicBezTo>
                <a:cubicBezTo>
                  <a:pt x="797223" y="551584"/>
                  <a:pt x="833120" y="554699"/>
                  <a:pt x="868680" y="559779"/>
                </a:cubicBezTo>
                <a:cubicBezTo>
                  <a:pt x="894080" y="554699"/>
                  <a:pt x="921712" y="556123"/>
                  <a:pt x="944880" y="544539"/>
                </a:cubicBezTo>
                <a:cubicBezTo>
                  <a:pt x="964157" y="534900"/>
                  <a:pt x="974043" y="512617"/>
                  <a:pt x="990600" y="498819"/>
                </a:cubicBezTo>
                <a:cubicBezTo>
                  <a:pt x="1004671" y="487093"/>
                  <a:pt x="1021080" y="478499"/>
                  <a:pt x="1036320" y="468339"/>
                </a:cubicBezTo>
                <a:cubicBezTo>
                  <a:pt x="1046480" y="453099"/>
                  <a:pt x="1053848" y="435571"/>
                  <a:pt x="1066800" y="422619"/>
                </a:cubicBezTo>
                <a:cubicBezTo>
                  <a:pt x="1079752" y="409667"/>
                  <a:pt x="1102360" y="407379"/>
                  <a:pt x="1112520" y="392139"/>
                </a:cubicBezTo>
                <a:cubicBezTo>
                  <a:pt x="1162790" y="316734"/>
                  <a:pt x="1089393" y="345700"/>
                  <a:pt x="1158240" y="285459"/>
                </a:cubicBezTo>
                <a:cubicBezTo>
                  <a:pt x="1185809" y="261336"/>
                  <a:pt x="1249680" y="224499"/>
                  <a:pt x="1249680" y="224499"/>
                </a:cubicBezTo>
                <a:cubicBezTo>
                  <a:pt x="1279349" y="135492"/>
                  <a:pt x="1241706" y="217233"/>
                  <a:pt x="1310640" y="148299"/>
                </a:cubicBezTo>
                <a:cubicBezTo>
                  <a:pt x="1323592" y="135347"/>
                  <a:pt x="1326817" y="114021"/>
                  <a:pt x="1341120" y="102579"/>
                </a:cubicBezTo>
                <a:cubicBezTo>
                  <a:pt x="1353664" y="92544"/>
                  <a:pt x="1372797" y="95141"/>
                  <a:pt x="1386840" y="87339"/>
                </a:cubicBezTo>
                <a:cubicBezTo>
                  <a:pt x="1544050" y="0"/>
                  <a:pt x="1420547" y="45623"/>
                  <a:pt x="1524000" y="11139"/>
                </a:cubicBezTo>
                <a:cubicBezTo>
                  <a:pt x="1526529" y="11500"/>
                  <a:pt x="1689052" y="32705"/>
                  <a:pt x="1706880" y="41619"/>
                </a:cubicBezTo>
                <a:cubicBezTo>
                  <a:pt x="1726157" y="51258"/>
                  <a:pt x="1735062" y="74812"/>
                  <a:pt x="1752600" y="87339"/>
                </a:cubicBezTo>
                <a:cubicBezTo>
                  <a:pt x="1795512" y="117991"/>
                  <a:pt x="1825431" y="120787"/>
                  <a:pt x="1874520" y="133059"/>
                </a:cubicBezTo>
                <a:cubicBezTo>
                  <a:pt x="1889760" y="143219"/>
                  <a:pt x="1907288" y="150587"/>
                  <a:pt x="1920240" y="163539"/>
                </a:cubicBezTo>
                <a:cubicBezTo>
                  <a:pt x="1973072" y="216371"/>
                  <a:pt x="1923288" y="207227"/>
                  <a:pt x="1996440" y="239739"/>
                </a:cubicBezTo>
                <a:cubicBezTo>
                  <a:pt x="2025800" y="252788"/>
                  <a:pt x="2057400" y="260059"/>
                  <a:pt x="2087880" y="270219"/>
                </a:cubicBezTo>
                <a:cubicBezTo>
                  <a:pt x="2103120" y="275299"/>
                  <a:pt x="2118015" y="281563"/>
                  <a:pt x="2133600" y="285459"/>
                </a:cubicBezTo>
                <a:cubicBezTo>
                  <a:pt x="2147949" y="289046"/>
                  <a:pt x="2222392" y="306001"/>
                  <a:pt x="2240280" y="315939"/>
                </a:cubicBezTo>
                <a:cubicBezTo>
                  <a:pt x="2272302" y="333729"/>
                  <a:pt x="2296967" y="365315"/>
                  <a:pt x="2331720" y="376899"/>
                </a:cubicBezTo>
                <a:cubicBezTo>
                  <a:pt x="2346960" y="381979"/>
                  <a:pt x="2363072" y="384955"/>
                  <a:pt x="2377440" y="392139"/>
                </a:cubicBezTo>
                <a:cubicBezTo>
                  <a:pt x="2393823" y="400330"/>
                  <a:pt x="2406422" y="415180"/>
                  <a:pt x="2423160" y="422619"/>
                </a:cubicBezTo>
                <a:cubicBezTo>
                  <a:pt x="2452520" y="435668"/>
                  <a:pt x="2484120" y="442939"/>
                  <a:pt x="2514600" y="453099"/>
                </a:cubicBezTo>
                <a:cubicBezTo>
                  <a:pt x="2529840" y="458179"/>
                  <a:pt x="2544417" y="466067"/>
                  <a:pt x="2560320" y="468339"/>
                </a:cubicBezTo>
                <a:lnTo>
                  <a:pt x="2667000" y="483579"/>
                </a:lnTo>
                <a:cubicBezTo>
                  <a:pt x="2682240" y="488659"/>
                  <a:pt x="2696803" y="496648"/>
                  <a:pt x="2712720" y="498819"/>
                </a:cubicBezTo>
                <a:cubicBezTo>
                  <a:pt x="2808883" y="511932"/>
                  <a:pt x="3002280" y="529299"/>
                  <a:pt x="3002280" y="529299"/>
                </a:cubicBezTo>
                <a:cubicBezTo>
                  <a:pt x="3068168" y="545771"/>
                  <a:pt x="3042295" y="544539"/>
                  <a:pt x="3078480" y="544539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38350"/>
            <a:ext cx="9144000" cy="230505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Data Synchronization</a:t>
            </a:r>
            <a:br>
              <a:rPr lang="en-US" sz="5400" b="1" dirty="0" smtClean="0"/>
            </a:br>
            <a:r>
              <a:rPr lang="en-US" sz="5400" b="1" dirty="0" smtClean="0"/>
              <a:t>&amp;</a:t>
            </a:r>
            <a:br>
              <a:rPr lang="en-US" sz="5400" b="1" dirty="0" smtClean="0"/>
            </a:br>
            <a:r>
              <a:rPr lang="en-US" sz="5400" b="1" dirty="0" smtClean="0"/>
              <a:t>Visualization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5BF536-7E2A-437A-B3B3-3A9D95EB9BA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Synchronization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156" y="2057400"/>
            <a:ext cx="939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2747665"/>
            <a:ext cx="7344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/>
              <a:t>EDA</a:t>
            </a:r>
          </a:p>
          <a:p>
            <a:pPr algn="ctr"/>
            <a:r>
              <a:rPr lang="en-US" sz="1500" dirty="0" smtClean="0"/>
              <a:t>(20 Hz)</a:t>
            </a:r>
            <a:endParaRPr lang="en-US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781" y="381000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781" y="5253335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5699" y="4419600"/>
            <a:ext cx="78271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Surveys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912" y="5939135"/>
            <a:ext cx="11442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Task Activity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9305" y="5204936"/>
            <a:ext cx="25088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20 participants were excluded because of missing information</a:t>
            </a:r>
          </a:p>
          <a:p>
            <a:pPr algn="ctr"/>
            <a:r>
              <a:rPr lang="en-US" sz="1400" dirty="0" smtClean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38862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15 participants were excluded because of corrupted signals</a:t>
            </a:r>
          </a:p>
          <a:p>
            <a:pPr algn="ctr"/>
            <a:r>
              <a:rPr lang="en-US" sz="1400" dirty="0" smtClean="0"/>
              <a:t>(artifacts, low response)</a:t>
            </a:r>
          </a:p>
        </p:txBody>
      </p:sp>
      <p:pic>
        <p:nvPicPr>
          <p:cNvPr id="2052" name="Picture 4" descr="https://encrypted-tbn1.google.com/images?q=tbn:ANd9GcQOMFTWrstlnEyuuym2u5gY93i1FscS7ADWClD8Kv1xMx4f8t7xF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219200"/>
            <a:ext cx="1220770" cy="914400"/>
          </a:xfrm>
          <a:prstGeom prst="rect">
            <a:avLst/>
          </a:prstGeom>
          <a:noFill/>
        </p:spPr>
      </p:pic>
      <p:sp>
        <p:nvSpPr>
          <p:cNvPr id="15" name="Right Brace 14"/>
          <p:cNvSpPr/>
          <p:nvPr/>
        </p:nvSpPr>
        <p:spPr>
          <a:xfrm>
            <a:off x="1143000" y="3810000"/>
            <a:ext cx="381000" cy="2590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1143000" y="2057400"/>
            <a:ext cx="384048" cy="1143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70613" y="2362200"/>
            <a:ext cx="2359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Number of Participants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151752" y="2880360"/>
          <a:ext cx="2916048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743"/>
                <a:gridCol w="847027"/>
                <a:gridCol w="719328"/>
                <a:gridCol w="742950"/>
              </a:tblGrid>
              <a:tr h="3048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Neutral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Anger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Fear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6151752" y="4328160"/>
          <a:ext cx="2916048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743"/>
                <a:gridCol w="847027"/>
                <a:gridCol w="719328"/>
                <a:gridCol w="742950"/>
              </a:tblGrid>
              <a:tr h="30480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Neutral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Anger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Fear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Safe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Risky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 rot="16200000">
            <a:off x="4622512" y="3174713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Frames</a:t>
            </a:r>
          </a:p>
          <a:p>
            <a:pPr algn="ctr"/>
            <a:r>
              <a:rPr lang="en-US" sz="1600" dirty="0" smtClean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643111" y="457709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Best Option</a:t>
            </a:r>
          </a:p>
          <a:p>
            <a:pPr algn="ctr"/>
            <a:r>
              <a:rPr lang="en-US" sz="1400" dirty="0" smtClean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3600" y="54965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25 </a:t>
            </a:r>
          </a:p>
          <a:p>
            <a:pPr algn="ctr"/>
            <a:r>
              <a:rPr lang="en-US" sz="1400" dirty="0" smtClean="0"/>
              <a:t>participants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81800" y="54965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2 </a:t>
            </a:r>
          </a:p>
          <a:p>
            <a:pPr algn="ctr"/>
            <a:r>
              <a:rPr lang="en-US" sz="1400" dirty="0" smtClean="0"/>
              <a:t>sessions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5486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62800" y="55596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43800" y="54965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1250</a:t>
            </a:r>
          </a:p>
          <a:p>
            <a:pPr algn="ctr"/>
            <a:r>
              <a:rPr lang="en-US" sz="1400" dirty="0" smtClean="0"/>
              <a:t>trials</a:t>
            </a:r>
          </a:p>
        </p:txBody>
      </p:sp>
      <p:sp>
        <p:nvSpPr>
          <p:cNvPr id="32" name="Flowchart: Or 31"/>
          <p:cNvSpPr/>
          <p:nvPr/>
        </p:nvSpPr>
        <p:spPr>
          <a:xfrm>
            <a:off x="5562600" y="2514600"/>
            <a:ext cx="304800" cy="301752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676400" y="5105400"/>
            <a:ext cx="4038600" cy="233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2" idx="4"/>
          </p:cNvCxnSpPr>
          <p:nvPr/>
        </p:nvCxnSpPr>
        <p:spPr>
          <a:xfrm>
            <a:off x="5715000" y="2816352"/>
            <a:ext cx="0" cy="22890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2" idx="2"/>
          </p:cNvCxnSpPr>
          <p:nvPr/>
        </p:nvCxnSpPr>
        <p:spPr>
          <a:xfrm flipV="1">
            <a:off x="5105400" y="2665476"/>
            <a:ext cx="457200" cy="15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15000" y="1752600"/>
            <a:ext cx="0" cy="76504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715000" y="17526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804044" y="2209800"/>
            <a:ext cx="1219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Filtering</a:t>
            </a:r>
            <a:endParaRPr lang="en-US" sz="1400" b="1" dirty="0" smtClean="0"/>
          </a:p>
          <a:p>
            <a:pPr algn="ctr"/>
            <a:r>
              <a:rPr lang="en-US" sz="1400" dirty="0" smtClean="0"/>
              <a:t>Loss-pass filter</a:t>
            </a:r>
          </a:p>
          <a:p>
            <a:pPr algn="ctr"/>
            <a:r>
              <a:rPr lang="en-US" sz="1200" dirty="0" smtClean="0"/>
              <a:t>(0.16 Hz cutoff frequency)</a:t>
            </a:r>
            <a:endParaRPr lang="en-US" sz="1200" dirty="0"/>
          </a:p>
        </p:txBody>
      </p:sp>
      <p:sp>
        <p:nvSpPr>
          <p:cNvPr id="60" name="Rectangle 59"/>
          <p:cNvSpPr/>
          <p:nvPr/>
        </p:nvSpPr>
        <p:spPr>
          <a:xfrm>
            <a:off x="3657600" y="2209800"/>
            <a:ext cx="1295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Normalization</a:t>
            </a:r>
          </a:p>
          <a:p>
            <a:pPr algn="ctr"/>
            <a:r>
              <a:rPr lang="en-US" sz="1400" dirty="0" smtClean="0"/>
              <a:t>Scale each subject between </a:t>
            </a:r>
          </a:p>
          <a:p>
            <a:pPr algn="ctr"/>
            <a:r>
              <a:rPr lang="en-US" sz="1400" dirty="0" smtClean="0"/>
              <a:t>0 and 1</a:t>
            </a:r>
            <a:endParaRPr lang="en-US" sz="1400" dirty="0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3169920" y="2667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Data Visualization (Neutral)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21459" y="3244334"/>
            <a:ext cx="901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Data in 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43200" y="990600"/>
            <a:ext cx="2286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>
                <a:solidFill>
                  <a:srgbClr val="C00000"/>
                </a:solidFill>
              </a:rPr>
              <a:t>Risky Option is Better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24400" y="990600"/>
            <a:ext cx="2286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>
                <a:solidFill>
                  <a:srgbClr val="00B050"/>
                </a:solidFill>
              </a:rPr>
              <a:t>Safe Option is Better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91000" y="99060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>
                <a:solidFill>
                  <a:srgbClr val="00B0F0"/>
                </a:solidFill>
              </a:rPr>
              <a:t>Video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057400" y="99060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>
                <a:solidFill>
                  <a:srgbClr val="00B0F0"/>
                </a:solidFill>
              </a:rPr>
              <a:t>Video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6019800" y="1371600"/>
            <a:ext cx="228600" cy="2286000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6019800" y="3810000"/>
            <a:ext cx="228600" cy="29718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324600" y="2438400"/>
            <a:ext cx="12954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Gain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Frame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(3 participants)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248400" y="5257800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C00000"/>
                </a:solidFill>
              </a:rPr>
              <a:t>Loss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C00000"/>
                </a:solidFill>
              </a:rPr>
              <a:t>Frame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C00000"/>
                </a:solidFill>
              </a:rPr>
              <a:t>(4 participants)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4800" y="4191000"/>
            <a:ext cx="82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Neutral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15353" y="4569023"/>
            <a:ext cx="1184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7 participants</a:t>
            </a:r>
          </a:p>
          <a:p>
            <a:pPr algn="ctr"/>
            <a:r>
              <a:rPr lang="en-US" sz="1400" dirty="0" smtClean="0"/>
              <a:t>(350 trials)</a:t>
            </a:r>
            <a:endParaRPr lang="en-US" sz="1400" dirty="0"/>
          </a:p>
        </p:txBody>
      </p:sp>
      <p:pic>
        <p:nvPicPr>
          <p:cNvPr id="25" name="Picture 13" descr="http://ecx.images-amazon.com/images/I/51rT0vv63mL._SX5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2743200"/>
            <a:ext cx="987552" cy="1316736"/>
          </a:xfrm>
          <a:prstGeom prst="rect">
            <a:avLst/>
          </a:prstGeom>
          <a:noFill/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4" cstate="print"/>
          <a:srcRect l="16388" r="30350"/>
          <a:stretch>
            <a:fillRect/>
          </a:stretch>
        </p:blipFill>
        <p:spPr bwMode="auto">
          <a:xfrm>
            <a:off x="-1" y="1295400"/>
            <a:ext cx="602614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1" name="Straight Arrow Connector 30"/>
          <p:cNvCxnSpPr/>
          <p:nvPr/>
        </p:nvCxnSpPr>
        <p:spPr>
          <a:xfrm flipH="1">
            <a:off x="5334000" y="1371600"/>
            <a:ext cx="1295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6400800" y="1066800"/>
            <a:ext cx="1828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/>
              <a:t>Selected Options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/>
              <a:t>(‘1’ is always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/>
              <a:t>the optimal selection)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Data Visualization (Anger)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21459" y="3244334"/>
            <a:ext cx="901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Data in 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990600"/>
            <a:ext cx="12954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C00000"/>
                </a:solidFill>
              </a:rPr>
              <a:t>Risky Option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C00000"/>
                </a:solidFill>
              </a:rPr>
              <a:t> is Better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05000" y="990600"/>
            <a:ext cx="1143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00B050"/>
                </a:solidFill>
              </a:rPr>
              <a:t>Safe Option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00B050"/>
                </a:solidFill>
              </a:rPr>
              <a:t> is Better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895600" y="114300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00B0F0"/>
                </a:solidFill>
              </a:rPr>
              <a:t>Video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6200" y="114300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00B0F0"/>
                </a:solidFill>
              </a:rPr>
              <a:t>Video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7315200" y="1371600"/>
            <a:ext cx="228600" cy="2133600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7315200" y="3733800"/>
            <a:ext cx="228600" cy="30480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696200" y="1981200"/>
            <a:ext cx="12954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Gain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Frame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(3 participants)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543800" y="5257800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C00000"/>
                </a:solidFill>
              </a:rPr>
              <a:t>Loss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C00000"/>
                </a:solidFill>
              </a:rPr>
              <a:t>Frame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C00000"/>
                </a:solidFill>
              </a:rPr>
              <a:t>(5 participants)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57051" y="4385846"/>
            <a:ext cx="69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Anger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806724" y="4648200"/>
            <a:ext cx="1184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8 participants</a:t>
            </a:r>
          </a:p>
          <a:p>
            <a:pPr algn="ctr"/>
            <a:r>
              <a:rPr lang="en-US" sz="1400" dirty="0" smtClean="0"/>
              <a:t>(400 trials)</a:t>
            </a:r>
            <a:endParaRPr lang="en-US" sz="1400" dirty="0"/>
          </a:p>
        </p:txBody>
      </p:sp>
      <p:pic>
        <p:nvPicPr>
          <p:cNvPr id="20" name="Picture 11" descr="My Bodyguard Po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4743" y="3048000"/>
            <a:ext cx="944457" cy="1399032"/>
          </a:xfrm>
          <a:prstGeom prst="rect">
            <a:avLst/>
          </a:prstGeom>
          <a:noFill/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 cstate="print"/>
          <a:srcRect l="13111" r="19698"/>
          <a:stretch>
            <a:fillRect/>
          </a:stretch>
        </p:blipFill>
        <p:spPr bwMode="auto">
          <a:xfrm>
            <a:off x="0" y="1600200"/>
            <a:ext cx="718566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Data Visualization (Fear)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21459" y="3244334"/>
            <a:ext cx="901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Data in </a:t>
            </a:r>
            <a:endParaRPr lang="en-US" dirty="0"/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3" cstate="print"/>
          <a:srcRect l="15364" r="33423"/>
          <a:stretch>
            <a:fillRect/>
          </a:stretch>
        </p:blipFill>
        <p:spPr bwMode="auto">
          <a:xfrm>
            <a:off x="76200" y="1371600"/>
            <a:ext cx="5638800" cy="541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343400" y="990600"/>
            <a:ext cx="2286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>
                <a:solidFill>
                  <a:srgbClr val="C00000"/>
                </a:solidFill>
              </a:rPr>
              <a:t>Risky Option is Better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362200" y="990600"/>
            <a:ext cx="2286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>
                <a:solidFill>
                  <a:srgbClr val="00B050"/>
                </a:solidFill>
              </a:rPr>
              <a:t>Safe Option is Better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733800" y="99060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>
                <a:solidFill>
                  <a:srgbClr val="00B0F0"/>
                </a:solidFill>
              </a:rPr>
              <a:t>Video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752600" y="99060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dirty="0" smtClean="0">
                <a:solidFill>
                  <a:srgbClr val="00B0F0"/>
                </a:solidFill>
              </a:rPr>
              <a:t>Video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6019800" y="1371600"/>
            <a:ext cx="228600" cy="2667000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6019800" y="4267200"/>
            <a:ext cx="228600" cy="25146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324600" y="2438400"/>
            <a:ext cx="12954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Gain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Frame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(5 participants)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248400" y="5257800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C00000"/>
                </a:solidFill>
              </a:rPr>
              <a:t>Loss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C00000"/>
                </a:solidFill>
              </a:rPr>
              <a:t>Frame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smtClean="0">
                <a:solidFill>
                  <a:srgbClr val="C00000"/>
                </a:solidFill>
              </a:rPr>
              <a:t>(5 participants)</a:t>
            </a:r>
            <a:endParaRPr kumimoji="0" lang="en-US" sz="1400" b="0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3267" y="2819400"/>
            <a:ext cx="985086" cy="139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8057051" y="4191000"/>
            <a:ext cx="55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Fear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715353" y="4495800"/>
            <a:ext cx="1276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10 participants</a:t>
            </a:r>
          </a:p>
          <a:p>
            <a:pPr algn="ctr"/>
            <a:r>
              <a:rPr lang="en-US" sz="1400" dirty="0" smtClean="0"/>
              <a:t>(500 trials)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38350"/>
            <a:ext cx="9144000" cy="230505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Preliminary</a:t>
            </a:r>
            <a:br>
              <a:rPr lang="en-US" sz="5400" b="1" dirty="0" smtClean="0"/>
            </a:br>
            <a:r>
              <a:rPr lang="en-US" sz="5400" b="1" dirty="0" smtClean="0"/>
              <a:t>Data </a:t>
            </a:r>
            <a:r>
              <a:rPr lang="en-US" sz="5400" b="1" dirty="0" smtClean="0"/>
              <a:t>Analysis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5BF536-7E2A-437A-B3B3-3A9D95EB9BA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Contents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Motivation &amp; Project Goals</a:t>
            </a:r>
          </a:p>
          <a:p>
            <a:r>
              <a:rPr lang="en-US" sz="4000" dirty="0" smtClean="0"/>
              <a:t>Background</a:t>
            </a:r>
          </a:p>
          <a:p>
            <a:r>
              <a:rPr lang="en-US" sz="4000" dirty="0" smtClean="0"/>
              <a:t>Experimental Setting</a:t>
            </a:r>
          </a:p>
          <a:p>
            <a:r>
              <a:rPr lang="en-US" sz="4000" dirty="0" smtClean="0"/>
              <a:t>Data Synchronization &amp; Visualization</a:t>
            </a:r>
          </a:p>
          <a:p>
            <a:r>
              <a:rPr lang="en-US" sz="4000" dirty="0" smtClean="0"/>
              <a:t>Preliminary Data </a:t>
            </a:r>
            <a:r>
              <a:rPr lang="en-US" sz="4000" dirty="0" smtClean="0"/>
              <a:t>Analysis</a:t>
            </a:r>
          </a:p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Behavioral</a:t>
            </a:r>
            <a:r>
              <a:rPr lang="en-US" sz="4000" b="1" dirty="0" smtClean="0"/>
              <a:t> Responses: Speed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16200000">
            <a:off x="3429327" y="2856524"/>
            <a:ext cx="2096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Average Trial </a:t>
            </a:r>
          </a:p>
          <a:p>
            <a:pPr algn="ctr"/>
            <a:r>
              <a:rPr lang="en-US" dirty="0" smtClean="0"/>
              <a:t>Response Time (sec)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140430" y="4610100"/>
            <a:ext cx="1047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Neutral</a:t>
            </a:r>
          </a:p>
          <a:p>
            <a:pPr algn="ctr"/>
            <a:r>
              <a:rPr lang="en-US" dirty="0" smtClean="0"/>
              <a:t>(N = 350)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435830" y="4610100"/>
            <a:ext cx="1047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Anger</a:t>
            </a:r>
          </a:p>
          <a:p>
            <a:pPr algn="ctr"/>
            <a:r>
              <a:rPr lang="en-US" dirty="0" smtClean="0"/>
              <a:t>(N = 399)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95400"/>
            <a:ext cx="461317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Rectangle 40"/>
          <p:cNvSpPr/>
          <p:nvPr/>
        </p:nvSpPr>
        <p:spPr>
          <a:xfrm>
            <a:off x="7598548" y="4610100"/>
            <a:ext cx="1047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Fear</a:t>
            </a:r>
          </a:p>
          <a:p>
            <a:pPr algn="ctr"/>
            <a:r>
              <a:rPr lang="en-US" dirty="0" smtClean="0"/>
              <a:t>(N = 500)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81400" y="5410200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People answer </a:t>
            </a:r>
            <a:r>
              <a:rPr lang="en-US" b="1" dirty="0" smtClean="0"/>
              <a:t>significantly</a:t>
            </a:r>
            <a:r>
              <a:rPr lang="en-US" dirty="0" smtClean="0"/>
              <a:t> </a:t>
            </a:r>
            <a:r>
              <a:rPr lang="en-US" dirty="0" smtClean="0"/>
              <a:t>faster in the negative  emotional states, and fearful people are </a:t>
            </a:r>
            <a:r>
              <a:rPr lang="en-US" b="1" dirty="0" smtClean="0"/>
              <a:t>significantly</a:t>
            </a:r>
            <a:r>
              <a:rPr lang="en-US" dirty="0" smtClean="0"/>
              <a:t> faster than angry people.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148920" y="1219200"/>
            <a:ext cx="2995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C00000"/>
                </a:solidFill>
              </a:rPr>
              <a:t>Standard Error of the Mean (SEM)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7086600" y="14478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50134" y="4736068"/>
            <a:ext cx="85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Betting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552851" y="1447800"/>
            <a:ext cx="733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Trial</a:t>
            </a:r>
            <a:endParaRPr lang="en-US" sz="2400" b="1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381000" y="3962400"/>
            <a:ext cx="3505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85800" y="2362200"/>
            <a:ext cx="0" cy="213360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709175" y="2450068"/>
            <a:ext cx="57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EDA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676400" y="39624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Time</a:t>
            </a:r>
          </a:p>
        </p:txBody>
      </p:sp>
      <p:sp>
        <p:nvSpPr>
          <p:cNvPr id="75" name="Oval 74"/>
          <p:cNvSpPr/>
          <p:nvPr/>
        </p:nvSpPr>
        <p:spPr>
          <a:xfrm>
            <a:off x="563880" y="2057400"/>
            <a:ext cx="228600" cy="22860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990600" y="2057400"/>
            <a:ext cx="228600" cy="22860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1295400" y="2057400"/>
            <a:ext cx="228600" cy="22860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2362200" y="2057400"/>
            <a:ext cx="228600" cy="22860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4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819400" y="2057400"/>
            <a:ext cx="228600" cy="22860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3352800" y="2057400"/>
            <a:ext cx="228600" cy="228600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6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1082040" y="2362200"/>
            <a:ext cx="0" cy="213360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432560" y="2362200"/>
            <a:ext cx="0" cy="213360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453640" y="2362200"/>
            <a:ext cx="0" cy="213360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926080" y="2362200"/>
            <a:ext cx="0" cy="213360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459480" y="2362200"/>
            <a:ext cx="0" cy="2133600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533400" y="2895600"/>
            <a:ext cx="3139440" cy="670560"/>
          </a:xfrm>
          <a:custGeom>
            <a:avLst/>
            <a:gdLst>
              <a:gd name="connsiteX0" fmla="*/ 0 w 3078480"/>
              <a:gd name="connsiteY0" fmla="*/ 376899 h 559779"/>
              <a:gd name="connsiteX1" fmla="*/ 152400 w 3078480"/>
              <a:gd name="connsiteY1" fmla="*/ 392139 h 559779"/>
              <a:gd name="connsiteX2" fmla="*/ 243840 w 3078480"/>
              <a:gd name="connsiteY2" fmla="*/ 422619 h 559779"/>
              <a:gd name="connsiteX3" fmla="*/ 289560 w 3078480"/>
              <a:gd name="connsiteY3" fmla="*/ 437859 h 559779"/>
              <a:gd name="connsiteX4" fmla="*/ 335280 w 3078480"/>
              <a:gd name="connsiteY4" fmla="*/ 453099 h 559779"/>
              <a:gd name="connsiteX5" fmla="*/ 396240 w 3078480"/>
              <a:gd name="connsiteY5" fmla="*/ 468339 h 559779"/>
              <a:gd name="connsiteX6" fmla="*/ 487680 w 3078480"/>
              <a:gd name="connsiteY6" fmla="*/ 498819 h 559779"/>
              <a:gd name="connsiteX7" fmla="*/ 640080 w 3078480"/>
              <a:gd name="connsiteY7" fmla="*/ 514059 h 559779"/>
              <a:gd name="connsiteX8" fmla="*/ 762000 w 3078480"/>
              <a:gd name="connsiteY8" fmla="*/ 544539 h 559779"/>
              <a:gd name="connsiteX9" fmla="*/ 868680 w 3078480"/>
              <a:gd name="connsiteY9" fmla="*/ 559779 h 559779"/>
              <a:gd name="connsiteX10" fmla="*/ 944880 w 3078480"/>
              <a:gd name="connsiteY10" fmla="*/ 544539 h 559779"/>
              <a:gd name="connsiteX11" fmla="*/ 990600 w 3078480"/>
              <a:gd name="connsiteY11" fmla="*/ 498819 h 559779"/>
              <a:gd name="connsiteX12" fmla="*/ 1036320 w 3078480"/>
              <a:gd name="connsiteY12" fmla="*/ 468339 h 559779"/>
              <a:gd name="connsiteX13" fmla="*/ 1066800 w 3078480"/>
              <a:gd name="connsiteY13" fmla="*/ 422619 h 559779"/>
              <a:gd name="connsiteX14" fmla="*/ 1112520 w 3078480"/>
              <a:gd name="connsiteY14" fmla="*/ 392139 h 559779"/>
              <a:gd name="connsiteX15" fmla="*/ 1158240 w 3078480"/>
              <a:gd name="connsiteY15" fmla="*/ 285459 h 559779"/>
              <a:gd name="connsiteX16" fmla="*/ 1249680 w 3078480"/>
              <a:gd name="connsiteY16" fmla="*/ 224499 h 559779"/>
              <a:gd name="connsiteX17" fmla="*/ 1310640 w 3078480"/>
              <a:gd name="connsiteY17" fmla="*/ 148299 h 559779"/>
              <a:gd name="connsiteX18" fmla="*/ 1341120 w 3078480"/>
              <a:gd name="connsiteY18" fmla="*/ 102579 h 559779"/>
              <a:gd name="connsiteX19" fmla="*/ 1386840 w 3078480"/>
              <a:gd name="connsiteY19" fmla="*/ 87339 h 559779"/>
              <a:gd name="connsiteX20" fmla="*/ 1524000 w 3078480"/>
              <a:gd name="connsiteY20" fmla="*/ 11139 h 559779"/>
              <a:gd name="connsiteX21" fmla="*/ 1706880 w 3078480"/>
              <a:gd name="connsiteY21" fmla="*/ 41619 h 559779"/>
              <a:gd name="connsiteX22" fmla="*/ 1752600 w 3078480"/>
              <a:gd name="connsiteY22" fmla="*/ 87339 h 559779"/>
              <a:gd name="connsiteX23" fmla="*/ 1874520 w 3078480"/>
              <a:gd name="connsiteY23" fmla="*/ 133059 h 559779"/>
              <a:gd name="connsiteX24" fmla="*/ 1920240 w 3078480"/>
              <a:gd name="connsiteY24" fmla="*/ 163539 h 559779"/>
              <a:gd name="connsiteX25" fmla="*/ 1996440 w 3078480"/>
              <a:gd name="connsiteY25" fmla="*/ 239739 h 559779"/>
              <a:gd name="connsiteX26" fmla="*/ 2087880 w 3078480"/>
              <a:gd name="connsiteY26" fmla="*/ 270219 h 559779"/>
              <a:gd name="connsiteX27" fmla="*/ 2133600 w 3078480"/>
              <a:gd name="connsiteY27" fmla="*/ 285459 h 559779"/>
              <a:gd name="connsiteX28" fmla="*/ 2240280 w 3078480"/>
              <a:gd name="connsiteY28" fmla="*/ 315939 h 559779"/>
              <a:gd name="connsiteX29" fmla="*/ 2331720 w 3078480"/>
              <a:gd name="connsiteY29" fmla="*/ 376899 h 559779"/>
              <a:gd name="connsiteX30" fmla="*/ 2377440 w 3078480"/>
              <a:gd name="connsiteY30" fmla="*/ 392139 h 559779"/>
              <a:gd name="connsiteX31" fmla="*/ 2423160 w 3078480"/>
              <a:gd name="connsiteY31" fmla="*/ 422619 h 559779"/>
              <a:gd name="connsiteX32" fmla="*/ 2514600 w 3078480"/>
              <a:gd name="connsiteY32" fmla="*/ 453099 h 559779"/>
              <a:gd name="connsiteX33" fmla="*/ 2560320 w 3078480"/>
              <a:gd name="connsiteY33" fmla="*/ 468339 h 559779"/>
              <a:gd name="connsiteX34" fmla="*/ 2667000 w 3078480"/>
              <a:gd name="connsiteY34" fmla="*/ 483579 h 559779"/>
              <a:gd name="connsiteX35" fmla="*/ 2712720 w 3078480"/>
              <a:gd name="connsiteY35" fmla="*/ 498819 h 559779"/>
              <a:gd name="connsiteX36" fmla="*/ 3002280 w 3078480"/>
              <a:gd name="connsiteY36" fmla="*/ 529299 h 559779"/>
              <a:gd name="connsiteX37" fmla="*/ 3078480 w 3078480"/>
              <a:gd name="connsiteY37" fmla="*/ 544539 h 55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078480" h="559779">
                <a:moveTo>
                  <a:pt x="0" y="376899"/>
                </a:moveTo>
                <a:cubicBezTo>
                  <a:pt x="50800" y="381979"/>
                  <a:pt x="102221" y="382730"/>
                  <a:pt x="152400" y="392139"/>
                </a:cubicBezTo>
                <a:cubicBezTo>
                  <a:pt x="183978" y="398060"/>
                  <a:pt x="213360" y="412459"/>
                  <a:pt x="243840" y="422619"/>
                </a:cubicBezTo>
                <a:lnTo>
                  <a:pt x="289560" y="437859"/>
                </a:lnTo>
                <a:cubicBezTo>
                  <a:pt x="304800" y="442939"/>
                  <a:pt x="319695" y="449203"/>
                  <a:pt x="335280" y="453099"/>
                </a:cubicBezTo>
                <a:cubicBezTo>
                  <a:pt x="355600" y="458179"/>
                  <a:pt x="376178" y="462320"/>
                  <a:pt x="396240" y="468339"/>
                </a:cubicBezTo>
                <a:cubicBezTo>
                  <a:pt x="427014" y="477571"/>
                  <a:pt x="455711" y="495622"/>
                  <a:pt x="487680" y="498819"/>
                </a:cubicBezTo>
                <a:cubicBezTo>
                  <a:pt x="538480" y="503899"/>
                  <a:pt x="589474" y="507312"/>
                  <a:pt x="640080" y="514059"/>
                </a:cubicBezTo>
                <a:cubicBezTo>
                  <a:pt x="866771" y="544284"/>
                  <a:pt x="608145" y="513768"/>
                  <a:pt x="762000" y="544539"/>
                </a:cubicBezTo>
                <a:cubicBezTo>
                  <a:pt x="797223" y="551584"/>
                  <a:pt x="833120" y="554699"/>
                  <a:pt x="868680" y="559779"/>
                </a:cubicBezTo>
                <a:cubicBezTo>
                  <a:pt x="894080" y="554699"/>
                  <a:pt x="921712" y="556123"/>
                  <a:pt x="944880" y="544539"/>
                </a:cubicBezTo>
                <a:cubicBezTo>
                  <a:pt x="964157" y="534900"/>
                  <a:pt x="974043" y="512617"/>
                  <a:pt x="990600" y="498819"/>
                </a:cubicBezTo>
                <a:cubicBezTo>
                  <a:pt x="1004671" y="487093"/>
                  <a:pt x="1021080" y="478499"/>
                  <a:pt x="1036320" y="468339"/>
                </a:cubicBezTo>
                <a:cubicBezTo>
                  <a:pt x="1046480" y="453099"/>
                  <a:pt x="1053848" y="435571"/>
                  <a:pt x="1066800" y="422619"/>
                </a:cubicBezTo>
                <a:cubicBezTo>
                  <a:pt x="1079752" y="409667"/>
                  <a:pt x="1102360" y="407379"/>
                  <a:pt x="1112520" y="392139"/>
                </a:cubicBezTo>
                <a:cubicBezTo>
                  <a:pt x="1162790" y="316734"/>
                  <a:pt x="1089393" y="345700"/>
                  <a:pt x="1158240" y="285459"/>
                </a:cubicBezTo>
                <a:cubicBezTo>
                  <a:pt x="1185809" y="261336"/>
                  <a:pt x="1249680" y="224499"/>
                  <a:pt x="1249680" y="224499"/>
                </a:cubicBezTo>
                <a:cubicBezTo>
                  <a:pt x="1279349" y="135492"/>
                  <a:pt x="1241706" y="217233"/>
                  <a:pt x="1310640" y="148299"/>
                </a:cubicBezTo>
                <a:cubicBezTo>
                  <a:pt x="1323592" y="135347"/>
                  <a:pt x="1326817" y="114021"/>
                  <a:pt x="1341120" y="102579"/>
                </a:cubicBezTo>
                <a:cubicBezTo>
                  <a:pt x="1353664" y="92544"/>
                  <a:pt x="1372797" y="95141"/>
                  <a:pt x="1386840" y="87339"/>
                </a:cubicBezTo>
                <a:cubicBezTo>
                  <a:pt x="1544050" y="0"/>
                  <a:pt x="1420547" y="45623"/>
                  <a:pt x="1524000" y="11139"/>
                </a:cubicBezTo>
                <a:cubicBezTo>
                  <a:pt x="1526529" y="11500"/>
                  <a:pt x="1689052" y="32705"/>
                  <a:pt x="1706880" y="41619"/>
                </a:cubicBezTo>
                <a:cubicBezTo>
                  <a:pt x="1726157" y="51258"/>
                  <a:pt x="1735062" y="74812"/>
                  <a:pt x="1752600" y="87339"/>
                </a:cubicBezTo>
                <a:cubicBezTo>
                  <a:pt x="1795512" y="117991"/>
                  <a:pt x="1825431" y="120787"/>
                  <a:pt x="1874520" y="133059"/>
                </a:cubicBezTo>
                <a:cubicBezTo>
                  <a:pt x="1889760" y="143219"/>
                  <a:pt x="1907288" y="150587"/>
                  <a:pt x="1920240" y="163539"/>
                </a:cubicBezTo>
                <a:cubicBezTo>
                  <a:pt x="1973072" y="216371"/>
                  <a:pt x="1923288" y="207227"/>
                  <a:pt x="1996440" y="239739"/>
                </a:cubicBezTo>
                <a:cubicBezTo>
                  <a:pt x="2025800" y="252788"/>
                  <a:pt x="2057400" y="260059"/>
                  <a:pt x="2087880" y="270219"/>
                </a:cubicBezTo>
                <a:cubicBezTo>
                  <a:pt x="2103120" y="275299"/>
                  <a:pt x="2118015" y="281563"/>
                  <a:pt x="2133600" y="285459"/>
                </a:cubicBezTo>
                <a:cubicBezTo>
                  <a:pt x="2147949" y="289046"/>
                  <a:pt x="2222392" y="306001"/>
                  <a:pt x="2240280" y="315939"/>
                </a:cubicBezTo>
                <a:cubicBezTo>
                  <a:pt x="2272302" y="333729"/>
                  <a:pt x="2296967" y="365315"/>
                  <a:pt x="2331720" y="376899"/>
                </a:cubicBezTo>
                <a:cubicBezTo>
                  <a:pt x="2346960" y="381979"/>
                  <a:pt x="2363072" y="384955"/>
                  <a:pt x="2377440" y="392139"/>
                </a:cubicBezTo>
                <a:cubicBezTo>
                  <a:pt x="2393823" y="400330"/>
                  <a:pt x="2406422" y="415180"/>
                  <a:pt x="2423160" y="422619"/>
                </a:cubicBezTo>
                <a:cubicBezTo>
                  <a:pt x="2452520" y="435668"/>
                  <a:pt x="2484120" y="442939"/>
                  <a:pt x="2514600" y="453099"/>
                </a:cubicBezTo>
                <a:cubicBezTo>
                  <a:pt x="2529840" y="458179"/>
                  <a:pt x="2544417" y="466067"/>
                  <a:pt x="2560320" y="468339"/>
                </a:cubicBezTo>
                <a:lnTo>
                  <a:pt x="2667000" y="483579"/>
                </a:lnTo>
                <a:cubicBezTo>
                  <a:pt x="2682240" y="488659"/>
                  <a:pt x="2696803" y="496648"/>
                  <a:pt x="2712720" y="498819"/>
                </a:cubicBezTo>
                <a:cubicBezTo>
                  <a:pt x="2808883" y="511932"/>
                  <a:pt x="3002280" y="529299"/>
                  <a:pt x="3002280" y="529299"/>
                </a:cubicBezTo>
                <a:cubicBezTo>
                  <a:pt x="3068168" y="545771"/>
                  <a:pt x="3042295" y="544539"/>
                  <a:pt x="3078480" y="544539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1981200" y="4724400"/>
            <a:ext cx="902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Surveys</a:t>
            </a:r>
            <a:endParaRPr lang="en-US" dirty="0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85800" y="4648200"/>
            <a:ext cx="685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1524000" y="4648200"/>
            <a:ext cx="1905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533400" y="1981200"/>
            <a:ext cx="3124200" cy="457200"/>
          </a:xfrm>
          <a:prstGeom prst="roundRect">
            <a:avLst/>
          </a:prstGeom>
          <a:solidFill>
            <a:schemeClr val="accent6">
              <a:lumMod val="75000"/>
              <a:alpha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733800" y="6443246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* Statistically Significant (Two Sample T-Test)</a:t>
            </a:r>
            <a:endParaRPr lang="en-US" sz="1100" b="1" dirty="0" smtClean="0">
              <a:solidFill>
                <a:srgbClr val="00B05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486400" y="4415135"/>
            <a:ext cx="16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*</a:t>
            </a:r>
            <a:endParaRPr lang="en-US" sz="1600" b="1" dirty="0" smtClean="0">
              <a:solidFill>
                <a:srgbClr val="00B05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05600" y="4415135"/>
            <a:ext cx="16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*</a:t>
            </a:r>
            <a:endParaRPr lang="en-US" sz="16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0800" y="6356350"/>
            <a:ext cx="2133600" cy="365125"/>
          </a:xfrm>
        </p:spPr>
        <p:txBody>
          <a:bodyPr/>
          <a:lstStyle/>
          <a:p>
            <a:fld id="{AD5BF536-7E2A-437A-B3B3-3A9D95EB9BA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3521" y="1806642"/>
            <a:ext cx="1697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Advantageous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2185" y="1806642"/>
            <a:ext cx="199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Disadvantageous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353" y="6355080"/>
            <a:ext cx="114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Neutral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3470" y="6355080"/>
            <a:ext cx="73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Fear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1303" y="6355080"/>
            <a:ext cx="942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Anger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57800" y="2234148"/>
            <a:ext cx="381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Overall, people in the three emotional conditions perform similarly. </a:t>
            </a:r>
          </a:p>
          <a:p>
            <a:endParaRPr lang="en-US" sz="2000" dirty="0" smtClean="0"/>
          </a:p>
          <a:p>
            <a:r>
              <a:rPr lang="en-US" sz="2000" dirty="0" smtClean="0"/>
              <a:t>Negative states are </a:t>
            </a:r>
            <a:r>
              <a:rPr lang="en-US" sz="2000" b="1" dirty="0" smtClean="0"/>
              <a:t>slightly</a:t>
            </a:r>
            <a:r>
              <a:rPr lang="en-US" sz="2000" dirty="0" smtClean="0"/>
              <a:t> better when the safe option is the optimal one, but they are </a:t>
            </a:r>
            <a:r>
              <a:rPr lang="en-US" sz="2000" b="1" dirty="0" smtClean="0"/>
              <a:t>slightly</a:t>
            </a:r>
            <a:r>
              <a:rPr lang="en-US" sz="2000" dirty="0" smtClean="0"/>
              <a:t> worse when the risky option is the optimal one.</a:t>
            </a:r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Fearful people tend to perform  </a:t>
            </a:r>
            <a:r>
              <a:rPr lang="en-US" sz="2000" b="1" dirty="0" smtClean="0"/>
              <a:t>slightly</a:t>
            </a:r>
            <a:r>
              <a:rPr lang="en-US" sz="2000" dirty="0" smtClean="0"/>
              <a:t> better than angry people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54939" t="7433" r="8499" b="58075"/>
          <a:stretch>
            <a:fillRect/>
          </a:stretch>
        </p:blipFill>
        <p:spPr bwMode="auto">
          <a:xfrm>
            <a:off x="975360" y="2346960"/>
            <a:ext cx="4206240" cy="195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55377" t="6990" r="8499" b="57162"/>
          <a:stretch>
            <a:fillRect/>
          </a:stretch>
        </p:blipFill>
        <p:spPr bwMode="auto">
          <a:xfrm>
            <a:off x="1036320" y="4343400"/>
            <a:ext cx="4206240" cy="205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0" y="28194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Safe Option</a:t>
            </a:r>
          </a:p>
          <a:p>
            <a:pPr algn="ctr"/>
            <a:r>
              <a:rPr lang="en-US" dirty="0" smtClean="0"/>
              <a:t>Is Better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94407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Risky Option is Better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Behavioral Responses: Performance</a:t>
            </a:r>
            <a:endParaRPr lang="en-US" sz="4000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31088" y="3932836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% of </a:t>
            </a:r>
          </a:p>
          <a:p>
            <a:pPr algn="ctr"/>
            <a:r>
              <a:rPr lang="en-US" sz="1600" dirty="0" smtClean="0"/>
              <a:t>Selections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807989" y="4156055"/>
            <a:ext cx="16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*</a:t>
            </a:r>
            <a:endParaRPr lang="en-US" sz="1600" b="1" dirty="0" smtClean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5080" y="4156055"/>
            <a:ext cx="16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*</a:t>
            </a:r>
            <a:endParaRPr lang="en-US" sz="1600" b="1" dirty="0" smtClean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01440" y="6208990"/>
            <a:ext cx="16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*</a:t>
            </a:r>
            <a:endParaRPr lang="en-US" sz="1600" b="1" dirty="0" smtClean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51760" y="6208990"/>
            <a:ext cx="16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*</a:t>
            </a:r>
            <a:endParaRPr lang="en-US" sz="1600" b="1" dirty="0" smtClean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6213455"/>
            <a:ext cx="16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*</a:t>
            </a:r>
            <a:endParaRPr lang="en-US" sz="1600" b="1" dirty="0" smtClean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48200" y="6519446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* Statistically Significant (Two Sample T-Test)</a:t>
            </a:r>
            <a:endParaRPr lang="en-US" sz="11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Behavioral Responses: Risk Preference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5032" t="6963" r="8291" b="57230"/>
          <a:stretch>
            <a:fillRect/>
          </a:stretch>
        </p:blipFill>
        <p:spPr bwMode="auto">
          <a:xfrm>
            <a:off x="838200" y="2263842"/>
            <a:ext cx="4133850" cy="198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14400" y="1806642"/>
            <a:ext cx="2055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Non-Risky Option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3431" y="1806642"/>
            <a:ext cx="1533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Risky Option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54920" t="6746" r="7491" b="57275"/>
          <a:stretch>
            <a:fillRect/>
          </a:stretch>
        </p:blipFill>
        <p:spPr bwMode="auto">
          <a:xfrm>
            <a:off x="838200" y="4324290"/>
            <a:ext cx="4210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154034" y="6320730"/>
            <a:ext cx="1144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Neutral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9151" y="6320730"/>
            <a:ext cx="73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Fear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6984" y="6320730"/>
            <a:ext cx="942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Anger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228600" y="2800290"/>
            <a:ext cx="12954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Gain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Frame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-266700" y="5083242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Loss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Frame</a:t>
            </a:r>
            <a:endParaRPr kumimoji="0" lang="en-US" sz="2000" b="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2286000"/>
            <a:ext cx="327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Although people in the neutral state </a:t>
            </a:r>
            <a:r>
              <a:rPr lang="en-US" sz="2000" b="1" dirty="0" smtClean="0"/>
              <a:t>significantly</a:t>
            </a:r>
            <a:r>
              <a:rPr lang="en-US" sz="2000" dirty="0" smtClean="0"/>
              <a:t> choose </a:t>
            </a:r>
            <a:r>
              <a:rPr lang="en-US" sz="2000" dirty="0" smtClean="0"/>
              <a:t>riskier </a:t>
            </a:r>
            <a:r>
              <a:rPr lang="en-US" sz="2000" dirty="0" smtClean="0"/>
              <a:t>options, people </a:t>
            </a:r>
            <a:r>
              <a:rPr lang="en-US" sz="2000" dirty="0" smtClean="0"/>
              <a:t>in the negative states </a:t>
            </a:r>
            <a:r>
              <a:rPr lang="en-US" sz="2000" b="1" dirty="0" smtClean="0"/>
              <a:t>prefer</a:t>
            </a:r>
            <a:r>
              <a:rPr lang="en-US" sz="2000" dirty="0" smtClean="0"/>
              <a:t> </a:t>
            </a:r>
            <a:r>
              <a:rPr lang="en-US" sz="2000" dirty="0" smtClean="0"/>
              <a:t>non-riskier </a:t>
            </a:r>
            <a:r>
              <a:rPr lang="en-US" sz="2000" dirty="0" smtClean="0"/>
              <a:t>options.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In the loss frame, people </a:t>
            </a:r>
            <a:r>
              <a:rPr lang="en-US" sz="2000" b="1" dirty="0" smtClean="0"/>
              <a:t>prefer</a:t>
            </a:r>
            <a:r>
              <a:rPr lang="en-US" sz="2000" dirty="0" smtClean="0"/>
              <a:t> the </a:t>
            </a:r>
            <a:r>
              <a:rPr lang="en-US" sz="2000" dirty="0" smtClean="0"/>
              <a:t>riskier </a:t>
            </a:r>
            <a:r>
              <a:rPr lang="en-US" sz="2000" dirty="0" smtClean="0"/>
              <a:t>options. The difference is </a:t>
            </a:r>
            <a:r>
              <a:rPr lang="en-US" sz="2000" b="1" dirty="0" smtClean="0"/>
              <a:t>significant</a:t>
            </a:r>
            <a:r>
              <a:rPr lang="en-US" sz="2000" dirty="0" smtClean="0"/>
              <a:t> for the neutral and fear settings.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5029200" y="29718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029200" y="51816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31088" y="3932836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% of </a:t>
            </a:r>
          </a:p>
          <a:p>
            <a:pPr algn="ctr"/>
            <a:r>
              <a:rPr lang="en-US" sz="1600" dirty="0" smtClean="0"/>
              <a:t>Selections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419600" y="6553200"/>
            <a:ext cx="419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* Statistically Significant (Two Sample T-Test)</a:t>
            </a:r>
            <a:endParaRPr lang="en-US" sz="1100" b="1" dirty="0" smtClean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1309" y="6111240"/>
            <a:ext cx="16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*</a:t>
            </a:r>
            <a:endParaRPr lang="en-US" sz="1600" b="1" dirty="0" smtClean="0">
              <a:solidFill>
                <a:srgbClr val="00B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4218" y="4053840"/>
            <a:ext cx="16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*</a:t>
            </a:r>
            <a:endParaRPr lang="en-US" sz="1600" b="1" dirty="0" smtClean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86709" y="6106775"/>
            <a:ext cx="16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*</a:t>
            </a:r>
            <a:endParaRPr lang="en-US" sz="1600" b="1" dirty="0" smtClean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6069" y="4064615"/>
            <a:ext cx="16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*</a:t>
            </a:r>
            <a:endParaRPr lang="en-US" sz="16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6653" t="4382" r="6851" b="10294"/>
          <a:stretch>
            <a:fillRect/>
          </a:stretch>
        </p:blipFill>
        <p:spPr bwMode="auto">
          <a:xfrm>
            <a:off x="626308" y="1874837"/>
            <a:ext cx="2971800" cy="219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7440" t="5953" r="7750" b="10707"/>
          <a:stretch>
            <a:fillRect/>
          </a:stretch>
        </p:blipFill>
        <p:spPr bwMode="auto">
          <a:xfrm>
            <a:off x="3386554" y="1951037"/>
            <a:ext cx="2819400" cy="207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7440" t="5953" r="9237" b="10707"/>
          <a:stretch>
            <a:fillRect/>
          </a:stretch>
        </p:blipFill>
        <p:spPr bwMode="auto">
          <a:xfrm>
            <a:off x="668754" y="4084637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 l="7440" t="4361" r="7749" b="10314"/>
          <a:stretch>
            <a:fillRect/>
          </a:stretch>
        </p:blipFill>
        <p:spPr bwMode="auto">
          <a:xfrm>
            <a:off x="3462754" y="4084637"/>
            <a:ext cx="2796363" cy="2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19554" y="6153705"/>
            <a:ext cx="114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Neutral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00754" y="6153705"/>
            <a:ext cx="73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Fear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4471" y="6153705"/>
            <a:ext cx="94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Anger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38954" y="6142037"/>
            <a:ext cx="114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Neutral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43954" y="6142037"/>
            <a:ext cx="73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Fear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1195" y="6142037"/>
            <a:ext cx="94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Anger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792712" y="4989773"/>
            <a:ext cx="2372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Average of Pleasantness </a:t>
            </a:r>
          </a:p>
          <a:p>
            <a:pPr algn="ctr"/>
            <a:r>
              <a:rPr lang="en-US" sz="1600" b="1" dirty="0" smtClean="0"/>
              <a:t>Ratings on the Outcomes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-783581" y="2626999"/>
            <a:ext cx="2304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Average of the % of </a:t>
            </a:r>
          </a:p>
          <a:p>
            <a:pPr algn="ctr"/>
            <a:r>
              <a:rPr lang="en-US" sz="1600" b="1" dirty="0" smtClean="0"/>
              <a:t>Advantageous Selections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51905" y="1524000"/>
            <a:ext cx="1158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Gain Frame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31295" y="1524000"/>
            <a:ext cx="1125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Loss Frame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24600" y="1950184"/>
            <a:ext cx="2667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Angry people</a:t>
            </a:r>
            <a:r>
              <a:rPr lang="en-US" sz="2000" dirty="0" smtClean="0"/>
              <a:t> </a:t>
            </a:r>
            <a:r>
              <a:rPr lang="en-US" sz="2000" dirty="0" smtClean="0"/>
              <a:t>in the loss frame perform </a:t>
            </a:r>
            <a:r>
              <a:rPr lang="en-US" sz="2000" b="1" dirty="0" smtClean="0"/>
              <a:t>slightly</a:t>
            </a:r>
            <a:r>
              <a:rPr lang="en-US" sz="2000" dirty="0" smtClean="0"/>
              <a:t> better than angry people in the gain frame.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24600" y="3690878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expected, the overall pleasantness ratings on the outcomes are </a:t>
            </a:r>
            <a:r>
              <a:rPr lang="en-US" sz="2000" b="1" dirty="0" smtClean="0"/>
              <a:t>slightly</a:t>
            </a:r>
            <a:r>
              <a:rPr lang="en-US" sz="2000" dirty="0" smtClean="0"/>
              <a:t> lower in the loss frame. Moreover, angry people are surprisingly unpleased even though they obtained </a:t>
            </a:r>
            <a:r>
              <a:rPr lang="en-US" sz="2000" b="1" dirty="0" smtClean="0"/>
              <a:t>slightly</a:t>
            </a:r>
            <a:r>
              <a:rPr lang="en-US" sz="2000" dirty="0" smtClean="0"/>
              <a:t> higher outcomes.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Behavioral Responses: Pleasantness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Preprocessing for EDA Analysis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53570"/>
            <a:ext cx="939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7075" y="2343835"/>
            <a:ext cx="5056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EDA</a:t>
            </a:r>
            <a:endParaRPr lang="en-US" sz="1500" dirty="0"/>
          </a:p>
        </p:txBody>
      </p:sp>
      <p:sp>
        <p:nvSpPr>
          <p:cNvPr id="13" name="Right Brace 12"/>
          <p:cNvSpPr/>
          <p:nvPr/>
        </p:nvSpPr>
        <p:spPr>
          <a:xfrm>
            <a:off x="914400" y="1600200"/>
            <a:ext cx="384048" cy="1143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47800" y="1447800"/>
            <a:ext cx="1219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 dirty="0" smtClean="0"/>
          </a:p>
          <a:p>
            <a:pPr algn="ctr"/>
            <a:r>
              <a:rPr lang="en-US" sz="1600" b="1" dirty="0" smtClean="0"/>
              <a:t>Filtering</a:t>
            </a:r>
            <a:endParaRPr lang="en-US" sz="1400" b="1" dirty="0" smtClean="0"/>
          </a:p>
          <a:p>
            <a:pPr algn="ctr"/>
            <a:r>
              <a:rPr lang="en-US" sz="1400" dirty="0" smtClean="0"/>
              <a:t>Loss-pass filter</a:t>
            </a:r>
          </a:p>
          <a:p>
            <a:pPr algn="ctr"/>
            <a:r>
              <a:rPr lang="en-US" sz="1200" dirty="0" smtClean="0"/>
              <a:t>(0.16 Hz cutoff frequency)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5663556" y="1447800"/>
            <a:ext cx="1295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Normalization</a:t>
            </a:r>
          </a:p>
          <a:p>
            <a:pPr algn="ctr"/>
            <a:r>
              <a:rPr lang="en-US" sz="1400" dirty="0" smtClean="0"/>
              <a:t>Scale each subject between </a:t>
            </a:r>
          </a:p>
          <a:p>
            <a:pPr algn="ctr"/>
            <a:r>
              <a:rPr lang="en-US" sz="1400" dirty="0" smtClean="0"/>
              <a:t>0 and 1*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43200" y="1905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301356" y="1447800"/>
            <a:ext cx="1600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Baseline Removal</a:t>
            </a:r>
          </a:p>
          <a:p>
            <a:pPr algn="ctr"/>
            <a:r>
              <a:rPr lang="en-US" sz="1400" dirty="0" smtClean="0"/>
              <a:t>Smoothed Minimum Sliding Window  over 10 minutes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53956" y="1905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86400" y="6550223"/>
            <a:ext cx="2722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*(</a:t>
            </a:r>
            <a:r>
              <a:rPr lang="en-US" sz="1400" dirty="0" err="1" smtClean="0"/>
              <a:t>Lykken</a:t>
            </a:r>
            <a:r>
              <a:rPr lang="en-US" sz="1400" dirty="0" smtClean="0"/>
              <a:t>, D.T., </a:t>
            </a:r>
            <a:r>
              <a:rPr lang="en-US" sz="1400" dirty="0" err="1" smtClean="0"/>
              <a:t>Venables</a:t>
            </a:r>
            <a:r>
              <a:rPr lang="en-US" sz="1400" dirty="0" smtClean="0"/>
              <a:t>, P.H, 1971)</a:t>
            </a:r>
            <a:endParaRPr lang="en-US" sz="1400" dirty="0"/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 cstate="print"/>
          <a:srcRect l="7839" t="5953" r="7046" b="50393"/>
          <a:stretch>
            <a:fillRect/>
          </a:stretch>
        </p:blipFill>
        <p:spPr bwMode="auto">
          <a:xfrm>
            <a:off x="156644" y="3291840"/>
            <a:ext cx="6670876" cy="193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 l="7839" t="51592" r="7046" b="4754"/>
          <a:stretch>
            <a:fillRect/>
          </a:stretch>
        </p:blipFill>
        <p:spPr bwMode="auto">
          <a:xfrm>
            <a:off x="156644" y="4784010"/>
            <a:ext cx="6670876" cy="193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5"/>
          <p:cNvSpPr/>
          <p:nvPr/>
        </p:nvSpPr>
        <p:spPr>
          <a:xfrm>
            <a:off x="3159889" y="6535838"/>
            <a:ext cx="908476" cy="354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Minutes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 rot="16200000">
            <a:off x="-307211" y="4297584"/>
            <a:ext cx="965522" cy="351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µS</a:t>
            </a:r>
            <a:endParaRPr lang="en-US" sz="1400" dirty="0"/>
          </a:p>
        </p:txBody>
      </p:sp>
      <p:sp>
        <p:nvSpPr>
          <p:cNvPr id="28" name="Rectangle 27"/>
          <p:cNvSpPr/>
          <p:nvPr/>
        </p:nvSpPr>
        <p:spPr>
          <a:xfrm>
            <a:off x="6629401" y="3913108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Original Signal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29400" y="4248388"/>
            <a:ext cx="2779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Low-pass filtered signal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29400" y="4595931"/>
            <a:ext cx="2169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Baseline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629400" y="4903708"/>
            <a:ext cx="2169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Corrected signal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20000" y="1447800"/>
            <a:ext cx="12954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400" b="1" dirty="0" smtClean="0"/>
          </a:p>
          <a:p>
            <a:pPr algn="ctr"/>
            <a:r>
              <a:rPr lang="en-US" sz="1400" b="1" dirty="0" smtClean="0"/>
              <a:t>Feature </a:t>
            </a:r>
            <a:r>
              <a:rPr lang="en-US" sz="1400" b="1" dirty="0" smtClean="0"/>
              <a:t>Extraction</a:t>
            </a:r>
          </a:p>
          <a:p>
            <a:pPr algn="ctr"/>
            <a:r>
              <a:rPr lang="en-US" sz="1400" dirty="0" smtClean="0"/>
              <a:t>Normalized Area under the Curve</a:t>
            </a:r>
            <a:endParaRPr lang="en-US" sz="1400" dirty="0" smtClean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010400" y="1905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ight Brace 22"/>
          <p:cNvSpPr/>
          <p:nvPr/>
        </p:nvSpPr>
        <p:spPr>
          <a:xfrm rot="5400000">
            <a:off x="3017520" y="1356360"/>
            <a:ext cx="304800" cy="3657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Anticipatory Responses: SMH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81000" y="1219200"/>
            <a:ext cx="2723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Iowa Gambling Task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7580914" y="5806440"/>
            <a:ext cx="1395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Advantageous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343669" y="6111240"/>
            <a:ext cx="1632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Disadvantageous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953000" y="1219200"/>
            <a:ext cx="3182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Two-Armed </a:t>
            </a:r>
            <a:r>
              <a:rPr lang="en-US" sz="2400" b="1" dirty="0" smtClean="0"/>
              <a:t>Bandit Task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0" y="5753100"/>
            <a:ext cx="7315200" cy="9525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The SMH hypothesis (higher EDA responses before disadvantageous selections) </a:t>
            </a:r>
            <a:r>
              <a:rPr lang="en-US" sz="2000" b="1" dirty="0" smtClean="0"/>
              <a:t>seems plausible </a:t>
            </a:r>
            <a:r>
              <a:rPr lang="en-US" sz="2000" dirty="0" smtClean="0"/>
              <a:t>when the </a:t>
            </a:r>
            <a:r>
              <a:rPr lang="en-US" sz="2000" i="1" dirty="0" smtClean="0"/>
              <a:t>Safe Option </a:t>
            </a:r>
            <a:r>
              <a:rPr lang="en-US" sz="2000" dirty="0" smtClean="0"/>
              <a:t>is optimal and it </a:t>
            </a:r>
            <a:r>
              <a:rPr lang="en-US" sz="2000" b="1" dirty="0" smtClean="0"/>
              <a:t>might be </a:t>
            </a:r>
            <a:r>
              <a:rPr lang="en-US" sz="2000" dirty="0" smtClean="0"/>
              <a:t>delayed when the </a:t>
            </a:r>
            <a:r>
              <a:rPr lang="en-US" sz="2000" i="1" dirty="0" smtClean="0"/>
              <a:t>Risky Option</a:t>
            </a:r>
            <a:r>
              <a:rPr lang="en-US" sz="2000" dirty="0" smtClean="0"/>
              <a:t> is the optimal one.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732" y="2600218"/>
            <a:ext cx="2809319" cy="127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851" y="4216710"/>
            <a:ext cx="2829209" cy="12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 rot="16200000">
            <a:off x="-548759" y="4510788"/>
            <a:ext cx="1622332" cy="350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Total # Selections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-617286" y="2721732"/>
            <a:ext cx="1737254" cy="350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Average Activation</a:t>
            </a:r>
            <a:endParaRPr lang="en-US" sz="1600" dirty="0"/>
          </a:p>
        </p:txBody>
      </p:sp>
      <p:pic>
        <p:nvPicPr>
          <p:cNvPr id="4100" name="Picture 4"/>
          <p:cNvPicPr>
            <a:picLocks noChangeArrowheads="1"/>
          </p:cNvPicPr>
          <p:nvPr/>
        </p:nvPicPr>
        <p:blipFill>
          <a:blip r:embed="rId5" cstate="print"/>
          <a:srcRect l="11716" t="53216" r="65283" b="10234"/>
          <a:stretch>
            <a:fillRect/>
          </a:stretch>
        </p:blipFill>
        <p:spPr bwMode="auto">
          <a:xfrm>
            <a:off x="3412391" y="3737983"/>
            <a:ext cx="2818512" cy="16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5" cstate="print"/>
          <a:srcRect l="11716" t="14620" r="65283" b="57602"/>
          <a:stretch>
            <a:fillRect/>
          </a:stretch>
        </p:blipFill>
        <p:spPr bwMode="auto">
          <a:xfrm>
            <a:off x="3397354" y="2165024"/>
            <a:ext cx="2799495" cy="157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6" cstate="print"/>
          <a:srcRect l="11716" t="15205" r="66002" b="57603"/>
          <a:stretch>
            <a:fillRect/>
          </a:stretch>
        </p:blipFill>
        <p:spPr bwMode="auto">
          <a:xfrm>
            <a:off x="6230903" y="2178702"/>
            <a:ext cx="2746243" cy="155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TextBox 85"/>
          <p:cNvSpPr txBox="1"/>
          <p:nvPr/>
        </p:nvSpPr>
        <p:spPr>
          <a:xfrm>
            <a:off x="3642766" y="1793465"/>
            <a:ext cx="2529434" cy="359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Safe</a:t>
            </a:r>
            <a:r>
              <a:rPr lang="en-US" sz="2000" dirty="0" smtClean="0"/>
              <a:t> Option Is Better</a:t>
            </a:r>
            <a:endParaRPr lang="en-US" sz="2000" dirty="0"/>
          </a:p>
        </p:txBody>
      </p:sp>
      <p:sp>
        <p:nvSpPr>
          <p:cNvPr id="87" name="TextBox 86"/>
          <p:cNvSpPr txBox="1"/>
          <p:nvPr/>
        </p:nvSpPr>
        <p:spPr>
          <a:xfrm>
            <a:off x="6375442" y="1772959"/>
            <a:ext cx="2616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Risky</a:t>
            </a:r>
            <a:r>
              <a:rPr lang="en-US" sz="2000" dirty="0" smtClean="0"/>
              <a:t> Option is Better</a:t>
            </a:r>
            <a:endParaRPr lang="en-US" sz="2000" dirty="0"/>
          </a:p>
        </p:txBody>
      </p:sp>
      <p:sp>
        <p:nvSpPr>
          <p:cNvPr id="92" name="TextBox 91"/>
          <p:cNvSpPr txBox="1"/>
          <p:nvPr/>
        </p:nvSpPr>
        <p:spPr>
          <a:xfrm>
            <a:off x="220739" y="1793465"/>
            <a:ext cx="2818512" cy="359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Safe</a:t>
            </a:r>
            <a:r>
              <a:rPr lang="en-US" sz="2000" dirty="0" smtClean="0"/>
              <a:t> Option Is Better</a:t>
            </a:r>
            <a:endParaRPr lang="en-US" sz="2000" dirty="0"/>
          </a:p>
        </p:txBody>
      </p:sp>
      <p:sp>
        <p:nvSpPr>
          <p:cNvPr id="94" name="TextBox 93"/>
          <p:cNvSpPr txBox="1"/>
          <p:nvPr/>
        </p:nvSpPr>
        <p:spPr>
          <a:xfrm>
            <a:off x="6019800" y="5410200"/>
            <a:ext cx="794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Trials</a:t>
            </a:r>
            <a:endParaRPr lang="en-US" sz="16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3815624" y="5350133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1-8</a:t>
            </a:r>
            <a:endParaRPr lang="en-US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4640973" y="5350133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9-17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5439110" y="5350133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18-25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6567991" y="5350133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1-8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464134" y="5350133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9-17</a:t>
            </a:r>
            <a:endParaRPr lang="en-US"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8305632" y="5350133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18-25</a:t>
            </a:r>
            <a:endParaRPr lang="en-US" sz="1200" dirty="0"/>
          </a:p>
        </p:txBody>
      </p:sp>
      <p:pic>
        <p:nvPicPr>
          <p:cNvPr id="103" name="Picture 5"/>
          <p:cNvPicPr>
            <a:picLocks noChangeArrowheads="1"/>
          </p:cNvPicPr>
          <p:nvPr/>
        </p:nvPicPr>
        <p:blipFill>
          <a:blip r:embed="rId6" cstate="print"/>
          <a:srcRect l="11716" t="53369" r="66002" b="10852"/>
          <a:stretch>
            <a:fillRect/>
          </a:stretch>
        </p:blipFill>
        <p:spPr bwMode="auto">
          <a:xfrm>
            <a:off x="6230903" y="3710628"/>
            <a:ext cx="2746243" cy="164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" name="TextBox 105"/>
          <p:cNvSpPr txBox="1"/>
          <p:nvPr/>
        </p:nvSpPr>
        <p:spPr>
          <a:xfrm>
            <a:off x="533400" y="5257800"/>
            <a:ext cx="931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Pre-</a:t>
            </a:r>
          </a:p>
          <a:p>
            <a:r>
              <a:rPr lang="en-US" sz="1200" dirty="0" smtClean="0"/>
              <a:t>Punishment</a:t>
            </a:r>
            <a:endParaRPr lang="en-US" sz="1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317980" y="5257800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Pre-</a:t>
            </a:r>
          </a:p>
          <a:p>
            <a:r>
              <a:rPr lang="en-US" sz="1200" dirty="0" smtClean="0"/>
              <a:t>Hunch</a:t>
            </a:r>
            <a:endParaRPr lang="en-US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875590" y="5350133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Hunch</a:t>
            </a:r>
            <a:endParaRPr lang="en-US" sz="1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2461915" y="5257800"/>
            <a:ext cx="890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Conceptual</a:t>
            </a:r>
          </a:p>
          <a:p>
            <a:r>
              <a:rPr lang="en-US" sz="1200" dirty="0" smtClean="0"/>
              <a:t>Period</a:t>
            </a:r>
            <a:endParaRPr lang="en-US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5225309" y="5212080"/>
            <a:ext cx="16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*</a:t>
            </a:r>
            <a:endParaRPr lang="en-US" sz="1600" b="1" dirty="0" smtClean="0">
              <a:solidFill>
                <a:srgbClr val="00B05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05600" y="6396335"/>
            <a:ext cx="2438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* Statistically Significant</a:t>
            </a:r>
            <a:endParaRPr lang="en-US" sz="1100" b="1" dirty="0" smtClean="0">
              <a:solidFill>
                <a:srgbClr val="00B05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215909" y="5212080"/>
            <a:ext cx="16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*</a:t>
            </a:r>
            <a:endParaRPr lang="en-US" sz="1600" b="1" dirty="0" smtClean="0">
              <a:solidFill>
                <a:srgbClr val="00B05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130309" y="5212080"/>
            <a:ext cx="16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*</a:t>
            </a:r>
            <a:endParaRPr lang="en-US" sz="1600" b="1" dirty="0" smtClean="0">
              <a:solidFill>
                <a:srgbClr val="00B05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44709" y="5212080"/>
            <a:ext cx="163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*</a:t>
            </a:r>
            <a:endParaRPr lang="en-US" sz="16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Main Limitations </a:t>
            </a:r>
            <a:r>
              <a:rPr lang="en-US" b="1" dirty="0" smtClean="0"/>
              <a:t>of the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3" cstate="print"/>
          <a:srcRect l="13714" t="30752" r="22701" b="34485"/>
          <a:stretch>
            <a:fillRect/>
          </a:stretch>
        </p:blipFill>
        <p:spPr bwMode="auto">
          <a:xfrm>
            <a:off x="2374669" y="3239259"/>
            <a:ext cx="4310149" cy="231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Oval 70"/>
          <p:cNvSpPr/>
          <p:nvPr/>
        </p:nvSpPr>
        <p:spPr>
          <a:xfrm>
            <a:off x="2509889" y="2971800"/>
            <a:ext cx="253538" cy="26745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1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2864843" y="2971800"/>
            <a:ext cx="253538" cy="26745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2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3219796" y="2971800"/>
            <a:ext cx="253538" cy="26745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3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4318462" y="2971800"/>
            <a:ext cx="253538" cy="26745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4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248102" y="2971800"/>
            <a:ext cx="253538" cy="26745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5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6346767" y="2971800"/>
            <a:ext cx="253538" cy="267458"/>
          </a:xfrm>
          <a:prstGeom prst="ellipse">
            <a:avLst/>
          </a:prstGeom>
          <a:ln w="508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6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2374669" y="5646384"/>
            <a:ext cx="92964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3388822" y="5646384"/>
            <a:ext cx="312697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1783080" y="5735537"/>
            <a:ext cx="2112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Betting</a:t>
            </a:r>
          </a:p>
          <a:p>
            <a:pPr algn="ctr"/>
            <a:r>
              <a:rPr lang="en-US" sz="2000" dirty="0" smtClean="0"/>
              <a:t>~</a:t>
            </a:r>
            <a:r>
              <a:rPr lang="en-US" sz="2000" dirty="0" smtClean="0"/>
              <a:t>4 </a:t>
            </a:r>
            <a:r>
              <a:rPr lang="en-US" sz="2000" dirty="0" smtClean="0"/>
              <a:t>sec.</a:t>
            </a:r>
          </a:p>
        </p:txBody>
      </p:sp>
      <p:sp>
        <p:nvSpPr>
          <p:cNvPr id="80" name="Rectangle 79"/>
          <p:cNvSpPr/>
          <p:nvPr/>
        </p:nvSpPr>
        <p:spPr>
          <a:xfrm>
            <a:off x="4149436" y="5635936"/>
            <a:ext cx="1859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Answering</a:t>
            </a:r>
          </a:p>
          <a:p>
            <a:pPr algn="ctr"/>
            <a:r>
              <a:rPr lang="en-US" sz="2000" dirty="0" smtClean="0"/>
              <a:t>Surveys</a:t>
            </a:r>
          </a:p>
          <a:p>
            <a:pPr algn="ctr"/>
            <a:r>
              <a:rPr lang="en-US" sz="2000" dirty="0" smtClean="0"/>
              <a:t>~16 sec.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553200" y="4361134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Average EDA </a:t>
            </a:r>
            <a:r>
              <a:rPr lang="en-US" sz="2400" dirty="0" smtClean="0">
                <a:solidFill>
                  <a:srgbClr val="00B050"/>
                </a:solidFill>
              </a:rPr>
              <a:t>response 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(N</a:t>
            </a:r>
            <a:r>
              <a:rPr lang="en-US" sz="2400" dirty="0" smtClean="0">
                <a:solidFill>
                  <a:srgbClr val="00B050"/>
                </a:solidFill>
              </a:rPr>
              <a:t>: </a:t>
            </a:r>
            <a:r>
              <a:rPr lang="en-US" sz="2400" dirty="0" smtClean="0">
                <a:solidFill>
                  <a:srgbClr val="00B050"/>
                </a:solidFill>
              </a:rPr>
              <a:t>1250 trials)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H="1">
            <a:off x="5248104" y="3515818"/>
            <a:ext cx="1609896" cy="182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96982" y="3439618"/>
            <a:ext cx="21128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Too short to </a:t>
            </a:r>
            <a:r>
              <a:rPr lang="en-US" sz="2000" dirty="0" smtClean="0"/>
              <a:t>display anticipatory responses?</a:t>
            </a:r>
            <a:endParaRPr lang="en-US" sz="2000" dirty="0" smtClean="0"/>
          </a:p>
        </p:txBody>
      </p:sp>
      <p:sp>
        <p:nvSpPr>
          <p:cNvPr id="90" name="Rectangle 89"/>
          <p:cNvSpPr/>
          <p:nvPr/>
        </p:nvSpPr>
        <p:spPr>
          <a:xfrm>
            <a:off x="6858000" y="3134818"/>
            <a:ext cx="2112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Cognitive load </a:t>
            </a:r>
            <a:r>
              <a:rPr lang="en-US" sz="2000" dirty="0" smtClean="0"/>
              <a:t>of the first survey?</a:t>
            </a:r>
            <a:endParaRPr lang="en-US" sz="2000" dirty="0" smtClean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1219200" y="4887418"/>
            <a:ext cx="9906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00" y="14478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1) Reduced number </a:t>
            </a:r>
            <a:r>
              <a:rPr lang="en-US" sz="2800" dirty="0" smtClean="0"/>
              <a:t>of participants </a:t>
            </a:r>
            <a:r>
              <a:rPr lang="en-US" sz="2800" dirty="0" smtClean="0"/>
              <a:t>(35 part. </a:t>
            </a:r>
            <a:r>
              <a:rPr lang="en-US" sz="2800" dirty="0" smtClean="0"/>
              <a:t>w</a:t>
            </a:r>
            <a:r>
              <a:rPr lang="en-US" sz="2800" dirty="0" smtClean="0"/>
              <a:t>ere excluded)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" y="1991380"/>
            <a:ext cx="6407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2) Consecutive tasks distort EDA responses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60960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People in </a:t>
            </a:r>
            <a:r>
              <a:rPr lang="en-US" sz="2800" dirty="0" smtClean="0"/>
              <a:t>the negative </a:t>
            </a:r>
            <a:r>
              <a:rPr lang="en-US" sz="2800" dirty="0" smtClean="0"/>
              <a:t>states bet faster than people in the neutral state.</a:t>
            </a:r>
          </a:p>
          <a:p>
            <a:r>
              <a:rPr lang="en-US" sz="2800" dirty="0" smtClean="0"/>
              <a:t>Fearful people bet faster and </a:t>
            </a:r>
            <a:r>
              <a:rPr lang="en-US" sz="2800" dirty="0" smtClean="0"/>
              <a:t>performed </a:t>
            </a:r>
            <a:r>
              <a:rPr lang="en-US" sz="2800" dirty="0" smtClean="0"/>
              <a:t>slightly better than angry people.</a:t>
            </a:r>
          </a:p>
          <a:p>
            <a:r>
              <a:rPr lang="en-US" sz="2800" dirty="0" smtClean="0"/>
              <a:t>Although most of the people preferred riskier options, angry and fearful people in the gain frame preferred safer options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Angry people performed slightly better in the loss frame.</a:t>
            </a:r>
          </a:p>
          <a:p>
            <a:r>
              <a:rPr lang="en-US" sz="2800" dirty="0" smtClean="0"/>
              <a:t>Angry people were less pleased in the loss frame even though they obtained relatively higher outcomes.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Although </a:t>
            </a:r>
            <a:r>
              <a:rPr lang="en-US" sz="2800" dirty="0" smtClean="0"/>
              <a:t>the SMH </a:t>
            </a:r>
            <a:r>
              <a:rPr lang="en-US" sz="2800" dirty="0" smtClean="0"/>
              <a:t>seemed </a:t>
            </a:r>
            <a:r>
              <a:rPr lang="en-US" sz="2800" dirty="0" smtClean="0"/>
              <a:t>plausible in the Two-armed Bandit Task, further analysis is required.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861846"/>
            <a:ext cx="1981200" cy="190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48600" y="263026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Readings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47638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Data Synchronization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232546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Deliverables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27826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Data 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Analysis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160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Time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 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3352800"/>
          </a:xfrm>
        </p:spPr>
        <p:txBody>
          <a:bodyPr wrap="square">
            <a:noAutofit/>
          </a:bodyPr>
          <a:lstStyle/>
          <a:p>
            <a:pPr>
              <a:buNone/>
            </a:pPr>
            <a:endParaRPr lang="en-US" sz="1600" dirty="0" smtClean="0"/>
          </a:p>
          <a:p>
            <a:pPr lvl="0">
              <a:buNone/>
            </a:pPr>
            <a:r>
              <a:rPr lang="en-US" sz="1600" dirty="0" err="1" smtClean="0"/>
              <a:t>Ahn</a:t>
            </a:r>
            <a:r>
              <a:rPr lang="en-US" sz="1600" dirty="0" smtClean="0"/>
              <a:t>, H.I. (2010). Modeling and Analysis of Affective Influences on Human Experience, Prediction, Decision Making, and Behavior. MIT PhD Thesis. </a:t>
            </a:r>
            <a:endParaRPr lang="en-US" sz="1600" dirty="0" smtClean="0"/>
          </a:p>
          <a:p>
            <a:pPr lvl="0">
              <a:buNone/>
            </a:pPr>
            <a:r>
              <a:rPr lang="en-US" sz="1600" dirty="0" err="1" smtClean="0"/>
              <a:t>Ariely</a:t>
            </a:r>
            <a:r>
              <a:rPr lang="en-US" sz="1600" dirty="0" smtClean="0"/>
              <a:t> D., &amp; </a:t>
            </a:r>
            <a:r>
              <a:rPr lang="en-US" sz="1600" dirty="0" err="1" smtClean="0"/>
              <a:t>Loewenstein</a:t>
            </a:r>
            <a:r>
              <a:rPr lang="en-US" sz="1600" dirty="0" smtClean="0"/>
              <a:t> G. (2006). The Heat of the Moment: The Effect of Sexual Arousal on Sexual Decision Making. J. </a:t>
            </a:r>
            <a:r>
              <a:rPr lang="en-US" sz="1600" dirty="0" err="1" smtClean="0"/>
              <a:t>Behav</a:t>
            </a:r>
            <a:r>
              <a:rPr lang="en-US" sz="1600" dirty="0" smtClean="0"/>
              <a:t>. Dec. Making, (19), 87-98</a:t>
            </a:r>
          </a:p>
          <a:p>
            <a:pPr>
              <a:buNone/>
            </a:pPr>
            <a:r>
              <a:rPr lang="en-US" sz="1600" dirty="0" smtClean="0"/>
              <a:t>Bar-Anan Y., </a:t>
            </a:r>
            <a:r>
              <a:rPr lang="en-US" sz="1600" dirty="0" smtClean="0"/>
              <a:t>Wilson </a:t>
            </a:r>
            <a:r>
              <a:rPr lang="en-US" sz="1600" dirty="0" smtClean="0"/>
              <a:t>T &amp; </a:t>
            </a:r>
            <a:r>
              <a:rPr lang="en-US" sz="1600" dirty="0" smtClean="0"/>
              <a:t>Gilbert  </a:t>
            </a:r>
            <a:r>
              <a:rPr lang="en-US" sz="1600" dirty="0" smtClean="0"/>
              <a:t>(2009</a:t>
            </a:r>
            <a:r>
              <a:rPr lang="en-US" sz="1600" dirty="0" smtClean="0"/>
              <a:t>) </a:t>
            </a:r>
            <a:r>
              <a:rPr lang="en-US" sz="1600" dirty="0" smtClean="0"/>
              <a:t>. The Feeling of Uncertainty Intensities Affective Reactions. Emotion 9, (1), 123-127</a:t>
            </a:r>
          </a:p>
          <a:p>
            <a:pPr lvl="0">
              <a:buNone/>
              <a:defRPr/>
            </a:pPr>
            <a:r>
              <a:rPr lang="en-US" sz="1600" dirty="0" err="1" smtClean="0"/>
              <a:t>Bechara</a:t>
            </a:r>
            <a:r>
              <a:rPr lang="en-US" sz="1600" dirty="0" smtClean="0"/>
              <a:t> A., </a:t>
            </a:r>
            <a:r>
              <a:rPr lang="en-US" sz="1600" dirty="0" err="1" smtClean="0"/>
              <a:t>Damasio</a:t>
            </a:r>
            <a:r>
              <a:rPr lang="en-US" sz="1600" dirty="0" smtClean="0"/>
              <a:t> H., &amp; </a:t>
            </a:r>
            <a:r>
              <a:rPr lang="en-US" sz="1600" dirty="0" err="1" smtClean="0"/>
              <a:t>Tranel</a:t>
            </a:r>
            <a:r>
              <a:rPr lang="en-US" sz="1600" dirty="0" smtClean="0"/>
              <a:t> D. (1997). Deciding </a:t>
            </a:r>
            <a:r>
              <a:rPr lang="en-US" sz="1600" dirty="0" smtClean="0"/>
              <a:t>Advantageously Before Knowing </a:t>
            </a:r>
            <a:r>
              <a:rPr lang="en-US" sz="1600" dirty="0" smtClean="0"/>
              <a:t>the </a:t>
            </a:r>
            <a:r>
              <a:rPr lang="en-US" sz="1600" dirty="0" smtClean="0"/>
              <a:t>Advantageous Strategy</a:t>
            </a:r>
            <a:r>
              <a:rPr lang="en-US" sz="1600" dirty="0" smtClean="0"/>
              <a:t>. Science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>
              <a:buNone/>
              <a:defRPr/>
            </a:pPr>
            <a:r>
              <a:rPr lang="en-US" sz="1600" dirty="0" err="1" smtClean="0"/>
              <a:t>Damasio</a:t>
            </a:r>
            <a:r>
              <a:rPr lang="en-US" sz="1600" dirty="0" smtClean="0"/>
              <a:t>, A. R., </a:t>
            </a:r>
            <a:r>
              <a:rPr lang="en-US" sz="1600" dirty="0" err="1" smtClean="0"/>
              <a:t>Tranel</a:t>
            </a:r>
            <a:r>
              <a:rPr lang="en-US" sz="1600" dirty="0" smtClean="0"/>
              <a:t>, D., &amp; </a:t>
            </a:r>
            <a:r>
              <a:rPr lang="en-US" sz="1600" dirty="0" err="1" smtClean="0"/>
              <a:t>Damasio</a:t>
            </a:r>
            <a:r>
              <a:rPr lang="en-US" sz="1600" dirty="0" smtClean="0"/>
              <a:t>, H. (1991). Somatic </a:t>
            </a:r>
            <a:r>
              <a:rPr lang="en-US" sz="1600" dirty="0" smtClean="0"/>
              <a:t>Markers </a:t>
            </a:r>
            <a:r>
              <a:rPr lang="en-US" sz="1600" dirty="0" smtClean="0"/>
              <a:t>and the </a:t>
            </a:r>
            <a:r>
              <a:rPr lang="en-US" sz="1600" dirty="0" smtClean="0"/>
              <a:t>Guidance </a:t>
            </a:r>
            <a:r>
              <a:rPr lang="en-US" sz="1600" dirty="0" smtClean="0"/>
              <a:t>of </a:t>
            </a:r>
            <a:r>
              <a:rPr lang="en-US" sz="1600" dirty="0" smtClean="0"/>
              <a:t>Behavior: Theory </a:t>
            </a:r>
            <a:r>
              <a:rPr lang="en-US" sz="1600" dirty="0" smtClean="0"/>
              <a:t>and </a:t>
            </a:r>
            <a:r>
              <a:rPr lang="en-US" sz="1600" dirty="0" smtClean="0"/>
              <a:t>Preliminary Testing</a:t>
            </a:r>
            <a:r>
              <a:rPr lang="en-US" sz="1600" dirty="0" smtClean="0"/>
              <a:t>. 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Lerner, J. S., Dahl, R. E., Hariri, A. R., &amp; Taylor, S. E. (2007). Facial Expressions of Emotion Reveal </a:t>
            </a:r>
            <a:r>
              <a:rPr lang="en-US" sz="1600" dirty="0" err="1" smtClean="0"/>
              <a:t>Neuroendocrine</a:t>
            </a:r>
            <a:r>
              <a:rPr lang="en-US" sz="1600" dirty="0" smtClean="0"/>
              <a:t> and Cardiovascular Stress Responses. </a:t>
            </a:r>
            <a:r>
              <a:rPr lang="en-US" sz="1600" dirty="0" err="1" smtClean="0"/>
              <a:t>Biol</a:t>
            </a:r>
            <a:r>
              <a:rPr lang="en-US" sz="1600" dirty="0" smtClean="0"/>
              <a:t> Psychiatry; 61:,253-260</a:t>
            </a:r>
          </a:p>
          <a:p>
            <a:pPr>
              <a:buNone/>
            </a:pPr>
            <a:r>
              <a:rPr lang="en-US" sz="1600" dirty="0" smtClean="0"/>
              <a:t>Lerner</a:t>
            </a:r>
            <a:r>
              <a:rPr lang="en-US" sz="1600" dirty="0" smtClean="0"/>
              <a:t>, J. S., &amp; </a:t>
            </a:r>
            <a:r>
              <a:rPr lang="en-US" sz="1600" dirty="0" err="1" smtClean="0"/>
              <a:t>Keltner</a:t>
            </a:r>
            <a:r>
              <a:rPr lang="en-US" sz="1600" dirty="0" smtClean="0"/>
              <a:t>, D. (2000). Beyond </a:t>
            </a:r>
            <a:r>
              <a:rPr lang="en-US" sz="1600" dirty="0" smtClean="0"/>
              <a:t>Valence</a:t>
            </a:r>
            <a:r>
              <a:rPr lang="en-US" sz="1600" dirty="0" smtClean="0"/>
              <a:t>: </a:t>
            </a:r>
            <a:r>
              <a:rPr lang="en-US" sz="1600" dirty="0" smtClean="0"/>
              <a:t>Toward </a:t>
            </a:r>
            <a:r>
              <a:rPr lang="en-US" sz="1600" dirty="0" smtClean="0"/>
              <a:t>a </a:t>
            </a:r>
            <a:r>
              <a:rPr lang="en-US" sz="1600" dirty="0" smtClean="0"/>
              <a:t>Model </a:t>
            </a:r>
            <a:r>
              <a:rPr lang="en-US" sz="1600" dirty="0" smtClean="0"/>
              <a:t>of </a:t>
            </a:r>
            <a:r>
              <a:rPr lang="en-US" sz="1600" dirty="0" smtClean="0"/>
              <a:t>Emotion-specific Influences </a:t>
            </a:r>
            <a:r>
              <a:rPr lang="en-US" sz="1600" dirty="0" smtClean="0"/>
              <a:t>on </a:t>
            </a:r>
            <a:r>
              <a:rPr lang="en-US" sz="1600" dirty="0" smtClean="0"/>
              <a:t>Judgment and Choice</a:t>
            </a:r>
            <a:r>
              <a:rPr lang="en-US" sz="1600" dirty="0" smtClean="0"/>
              <a:t>. Cognition and Emotion, 14(4), 473–493.</a:t>
            </a:r>
          </a:p>
          <a:p>
            <a:pPr>
              <a:buNone/>
            </a:pPr>
            <a:r>
              <a:rPr lang="en-US" sz="1600" dirty="0" smtClean="0"/>
              <a:t>Lerner, J. S., &amp; </a:t>
            </a:r>
            <a:r>
              <a:rPr lang="en-US" sz="1600" dirty="0" err="1" smtClean="0"/>
              <a:t>Keltner</a:t>
            </a:r>
            <a:r>
              <a:rPr lang="en-US" sz="1600" dirty="0" smtClean="0"/>
              <a:t>, D. (2001). Fear, </a:t>
            </a:r>
            <a:r>
              <a:rPr lang="en-US" sz="1600" dirty="0" smtClean="0"/>
              <a:t>Anger</a:t>
            </a:r>
            <a:r>
              <a:rPr lang="en-US" sz="1600" dirty="0" smtClean="0"/>
              <a:t>, and </a:t>
            </a:r>
            <a:r>
              <a:rPr lang="en-US" sz="1600" dirty="0" smtClean="0"/>
              <a:t>Risk</a:t>
            </a:r>
            <a:r>
              <a:rPr lang="en-US" sz="1600" dirty="0" smtClean="0"/>
              <a:t>. Journal of Personality and Social Psychology, 81(1), 146–159.</a:t>
            </a:r>
          </a:p>
          <a:p>
            <a:pPr>
              <a:buNone/>
            </a:pPr>
            <a:r>
              <a:rPr lang="en-US" sz="1600" dirty="0" smtClean="0"/>
              <a:t>Lerner, J. S., Small, D. A., &amp; </a:t>
            </a:r>
            <a:r>
              <a:rPr lang="en-US" sz="1600" dirty="0" err="1" smtClean="0"/>
              <a:t>Loewenstein</a:t>
            </a:r>
            <a:r>
              <a:rPr lang="en-US" sz="1600" dirty="0" smtClean="0"/>
              <a:t>, G. (2004). Heart </a:t>
            </a:r>
            <a:r>
              <a:rPr lang="en-US" sz="1600" dirty="0" smtClean="0"/>
              <a:t>Strings </a:t>
            </a:r>
            <a:r>
              <a:rPr lang="en-US" sz="1600" dirty="0" smtClean="0"/>
              <a:t>and </a:t>
            </a:r>
            <a:r>
              <a:rPr lang="en-US" sz="1600" dirty="0" smtClean="0"/>
              <a:t>Purse Strings</a:t>
            </a:r>
            <a:r>
              <a:rPr lang="en-US" sz="1600" dirty="0" smtClean="0"/>
              <a:t>: </a:t>
            </a:r>
            <a:r>
              <a:rPr lang="en-US" sz="1600" dirty="0" smtClean="0"/>
              <a:t>Effects </a:t>
            </a:r>
            <a:r>
              <a:rPr lang="en-US" sz="1600" dirty="0" smtClean="0"/>
              <a:t>of </a:t>
            </a:r>
            <a:r>
              <a:rPr lang="en-US" sz="1600" dirty="0" smtClean="0"/>
              <a:t>Emotions </a:t>
            </a:r>
            <a:r>
              <a:rPr lang="en-US" sz="1600" dirty="0" smtClean="0"/>
              <a:t>on </a:t>
            </a:r>
            <a:r>
              <a:rPr lang="en-US" sz="1600" dirty="0" smtClean="0"/>
              <a:t>Economic T</a:t>
            </a:r>
            <a:r>
              <a:rPr lang="fr-FR" sz="1600" dirty="0" err="1" smtClean="0"/>
              <a:t>ransactions</a:t>
            </a:r>
            <a:r>
              <a:rPr lang="fr-FR" sz="1600" dirty="0" smtClean="0"/>
              <a:t>. </a:t>
            </a:r>
            <a:r>
              <a:rPr lang="fr-FR" sz="1600" dirty="0" err="1" smtClean="0"/>
              <a:t>Psychological</a:t>
            </a:r>
            <a:r>
              <a:rPr lang="fr-FR" sz="1600" dirty="0" smtClean="0"/>
              <a:t> Science, 15, 337–341</a:t>
            </a:r>
            <a:r>
              <a:rPr lang="fr-FR" sz="1600" dirty="0" smtClean="0"/>
              <a:t>.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0" y="2286000"/>
            <a:ext cx="8229600" cy="27432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 II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3048000"/>
          </a:xfrm>
        </p:spPr>
        <p:txBody>
          <a:bodyPr wrap="square">
            <a:noAutofit/>
          </a:bodyPr>
          <a:lstStyle/>
          <a:p>
            <a:pPr>
              <a:buNone/>
              <a:defRPr/>
            </a:pPr>
            <a:r>
              <a:rPr lang="en-US" sz="1600" dirty="0" err="1" smtClean="0"/>
              <a:t>Loewenstein</a:t>
            </a:r>
            <a:r>
              <a:rPr lang="en-US" sz="1600" dirty="0" smtClean="0"/>
              <a:t>, G. &amp; </a:t>
            </a:r>
            <a:r>
              <a:rPr lang="en-US" sz="1600" dirty="0" err="1" smtClean="0"/>
              <a:t>Prelec</a:t>
            </a:r>
            <a:r>
              <a:rPr lang="en-US" sz="1600" dirty="0" smtClean="0"/>
              <a:t>, D. (1992). Anomalies in </a:t>
            </a:r>
            <a:r>
              <a:rPr lang="en-US" sz="1600" dirty="0" err="1" smtClean="0"/>
              <a:t>Intertemporal</a:t>
            </a:r>
            <a:r>
              <a:rPr lang="en-US" sz="1600" dirty="0" smtClean="0"/>
              <a:t> Choice: Evidence and an Interpretation. Quarterly Journal of Economics. 573-597</a:t>
            </a:r>
          </a:p>
          <a:p>
            <a:pPr>
              <a:buNone/>
              <a:defRPr/>
            </a:pPr>
            <a:r>
              <a:rPr lang="en-US" sz="1600" dirty="0" err="1" smtClean="0"/>
              <a:t>Lykken</a:t>
            </a:r>
            <a:r>
              <a:rPr lang="en-US" sz="1600" dirty="0" smtClean="0"/>
              <a:t>, D.T</a:t>
            </a:r>
            <a:r>
              <a:rPr lang="en-US" sz="1600" dirty="0" smtClean="0"/>
              <a:t>. &amp; </a:t>
            </a:r>
            <a:r>
              <a:rPr lang="en-US" sz="1600" dirty="0" err="1" smtClean="0"/>
              <a:t>Venables</a:t>
            </a:r>
            <a:r>
              <a:rPr lang="en-US" sz="1600" dirty="0" smtClean="0"/>
              <a:t>, P.H.</a:t>
            </a:r>
            <a:r>
              <a:rPr lang="en-US" sz="1600" dirty="0" smtClean="0">
                <a:sym typeface="Wingdings" pitchFamily="2" charset="2"/>
              </a:rPr>
              <a:t>(1971) </a:t>
            </a:r>
            <a:r>
              <a:rPr lang="en-US" sz="1600" dirty="0" smtClean="0"/>
              <a:t>Direct </a:t>
            </a:r>
            <a:r>
              <a:rPr lang="en-US" sz="1600" dirty="0" smtClean="0"/>
              <a:t>Measurement </a:t>
            </a:r>
            <a:r>
              <a:rPr lang="en-US" sz="1600" dirty="0" smtClean="0"/>
              <a:t>of </a:t>
            </a:r>
            <a:r>
              <a:rPr lang="en-US" sz="1600" dirty="0" smtClean="0"/>
              <a:t>Skin Conductance</a:t>
            </a:r>
            <a:r>
              <a:rPr lang="en-US" sz="1600" dirty="0" smtClean="0"/>
              <a:t>: A </a:t>
            </a:r>
            <a:r>
              <a:rPr lang="en-US" sz="1600" dirty="0" smtClean="0"/>
              <a:t>Proposal </a:t>
            </a:r>
            <a:r>
              <a:rPr lang="en-US" sz="1600" dirty="0" smtClean="0"/>
              <a:t>for </a:t>
            </a:r>
            <a:r>
              <a:rPr lang="en-US" sz="1600" dirty="0" err="1" smtClean="0"/>
              <a:t>Standarization</a:t>
            </a:r>
            <a:r>
              <a:rPr lang="en-US" sz="1600" dirty="0" smtClean="0"/>
              <a:t>. Psychophysiology 8(5), </a:t>
            </a:r>
            <a:r>
              <a:rPr lang="en-US" sz="1600" dirty="0" smtClean="0"/>
              <a:t>656–672</a:t>
            </a:r>
          </a:p>
          <a:p>
            <a:pPr>
              <a:buNone/>
              <a:defRPr/>
            </a:pPr>
            <a:r>
              <a:rPr lang="en-US" sz="1600" dirty="0" err="1" smtClean="0"/>
              <a:t>MacGregor</a:t>
            </a:r>
            <a:r>
              <a:rPr lang="en-US" sz="1600" dirty="0" smtClean="0"/>
              <a:t>, </a:t>
            </a:r>
            <a:r>
              <a:rPr lang="en-US" sz="1600" dirty="0" err="1" smtClean="0"/>
              <a:t>Slovic</a:t>
            </a:r>
            <a:r>
              <a:rPr lang="en-US" sz="1600" dirty="0" smtClean="0"/>
              <a:t> P, Peters P &amp; </a:t>
            </a:r>
            <a:r>
              <a:rPr lang="en-US" sz="1600" dirty="0" err="1" smtClean="0"/>
              <a:t>Finucane</a:t>
            </a:r>
            <a:r>
              <a:rPr lang="en-US" sz="1600" dirty="0" smtClean="0"/>
              <a:t> M. (2005)</a:t>
            </a:r>
            <a:r>
              <a:rPr lang="en-US" sz="1600" dirty="0" smtClean="0"/>
              <a:t> Affect, Risk, and Decision Making. Health </a:t>
            </a:r>
            <a:r>
              <a:rPr lang="en-US" sz="1600" dirty="0" err="1" smtClean="0"/>
              <a:t>Psycholoy</a:t>
            </a:r>
            <a:r>
              <a:rPr lang="en-US" sz="1600" dirty="0" smtClean="0"/>
              <a:t>, 24 (4) S35-S40</a:t>
            </a:r>
            <a:endParaRPr lang="en-US" sz="1600" dirty="0" smtClean="0"/>
          </a:p>
          <a:p>
            <a:pPr>
              <a:buNone/>
              <a:defRPr/>
            </a:pPr>
            <a:r>
              <a:rPr lang="en-US" sz="1600" dirty="0" smtClean="0"/>
              <a:t>Peters E., </a:t>
            </a:r>
            <a:r>
              <a:rPr lang="en-US" sz="1600" dirty="0" err="1" smtClean="0"/>
              <a:t>Vastfjall</a:t>
            </a:r>
            <a:r>
              <a:rPr lang="en-US" sz="1600" dirty="0" smtClean="0"/>
              <a:t> D., </a:t>
            </a:r>
            <a:r>
              <a:rPr lang="en-US" sz="1600" dirty="0" err="1" smtClean="0"/>
              <a:t>Garling</a:t>
            </a:r>
            <a:r>
              <a:rPr lang="en-US" sz="1600" dirty="0" smtClean="0"/>
              <a:t> T. &amp; </a:t>
            </a:r>
            <a:r>
              <a:rPr lang="en-US" sz="1600" dirty="0" err="1" smtClean="0"/>
              <a:t>Slovic</a:t>
            </a:r>
            <a:r>
              <a:rPr lang="en-US" sz="1600" dirty="0" smtClean="0"/>
              <a:t> </a:t>
            </a:r>
            <a:r>
              <a:rPr lang="en-US" sz="1600" dirty="0" smtClean="0"/>
              <a:t>P. (2006). Affect and Decision Making: A “Hot” Topic. Journal of Behavioral Decision Making, 19, 79-85</a:t>
            </a:r>
          </a:p>
          <a:p>
            <a:pPr>
              <a:buNone/>
              <a:defRPr/>
            </a:pPr>
            <a:r>
              <a:rPr lang="en-US" sz="1600" dirty="0" smtClean="0"/>
              <a:t>Pham M., Hung I. &amp; </a:t>
            </a:r>
            <a:r>
              <a:rPr lang="en-US" sz="1600" dirty="0" err="1" smtClean="0"/>
              <a:t>Gorn</a:t>
            </a:r>
            <a:r>
              <a:rPr lang="en-US" sz="1600" dirty="0" smtClean="0"/>
              <a:t> G. (2011). Relaxation Increases Monetary Valuations.  Journal of Marketing Research, 48</a:t>
            </a:r>
          </a:p>
          <a:p>
            <a:pPr>
              <a:buNone/>
              <a:defRPr/>
            </a:pPr>
            <a:r>
              <a:rPr lang="en-US" sz="1600" dirty="0" smtClean="0"/>
              <a:t>Read &amp; </a:t>
            </a:r>
            <a:r>
              <a:rPr lang="en-US" sz="1600" dirty="0" err="1" smtClean="0"/>
              <a:t>Lweeuwen</a:t>
            </a:r>
            <a:r>
              <a:rPr lang="en-US" sz="1600" dirty="0" smtClean="0"/>
              <a:t> (1999). Predicting Hunger: The Effects of Appetite and Delay on Choice. Organizational Behavior and Human Decision Processes, 76(2), 189-205</a:t>
            </a:r>
          </a:p>
          <a:p>
            <a:pPr>
              <a:buNone/>
              <a:defRPr/>
            </a:pPr>
            <a:r>
              <a:rPr lang="en-US" sz="1600" dirty="0" err="1" smtClean="0"/>
              <a:t>Shafir</a:t>
            </a:r>
            <a:r>
              <a:rPr lang="en-US" sz="1600" dirty="0" smtClean="0"/>
              <a:t>, E., Simonson, I., &amp; </a:t>
            </a:r>
            <a:r>
              <a:rPr lang="en-US" sz="1600" dirty="0" err="1" smtClean="0"/>
              <a:t>Tversky</a:t>
            </a:r>
            <a:r>
              <a:rPr lang="en-US" sz="1600" dirty="0" smtClean="0"/>
              <a:t>, A. (1993). Reason-based </a:t>
            </a:r>
            <a:r>
              <a:rPr lang="en-US" sz="1600" dirty="0" smtClean="0"/>
              <a:t>Choice</a:t>
            </a:r>
            <a:r>
              <a:rPr lang="en-US" sz="1600" dirty="0" smtClean="0"/>
              <a:t>. Cognition, </a:t>
            </a:r>
            <a:r>
              <a:rPr lang="en-US" sz="1600" dirty="0" smtClean="0"/>
              <a:t>49, 11-36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>
              <a:buNone/>
              <a:defRPr/>
            </a:pPr>
            <a:endParaRPr lang="en-US" sz="1600" dirty="0" smtClean="0"/>
          </a:p>
          <a:p>
            <a:pPr>
              <a:buNone/>
              <a:defRPr/>
            </a:pPr>
            <a:endParaRPr lang="en-US" sz="1600" dirty="0" smtClean="0"/>
          </a:p>
          <a:p>
            <a:pPr lvl="0"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0" y="2286000"/>
            <a:ext cx="8229600" cy="27432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38350"/>
            <a:ext cx="9144000" cy="230505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Motivation</a:t>
            </a:r>
            <a:br>
              <a:rPr lang="en-US" sz="5400" b="1" dirty="0" smtClean="0"/>
            </a:br>
            <a:r>
              <a:rPr lang="en-US" sz="5400" b="1" dirty="0" smtClean="0"/>
              <a:t>&amp;</a:t>
            </a:r>
            <a:br>
              <a:rPr lang="en-US" sz="5400" b="1" dirty="0" smtClean="0"/>
            </a:br>
            <a:r>
              <a:rPr lang="en-US" sz="5400" b="1" dirty="0" smtClean="0"/>
              <a:t>Project Goals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5BF536-7E2A-437A-B3B3-3A9D95EB9BA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Affect in Decision Making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1106031"/>
            <a:ext cx="8915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Emotions have been long neglected in decision making (DM) in favor of a deliberative and reason-based decision making</a:t>
            </a:r>
          </a:p>
          <a:p>
            <a:endParaRPr lang="en-US" sz="2400" dirty="0" smtClean="0"/>
          </a:p>
          <a:p>
            <a:r>
              <a:rPr lang="en-US" sz="2800" b="1" dirty="0" smtClean="0"/>
              <a:t>Why?</a:t>
            </a:r>
            <a:r>
              <a:rPr lang="en-US" sz="2800" dirty="0" smtClean="0"/>
              <a:t> Affect can lead us to irrational decision making (ignoring the odds or negative consequences)</a:t>
            </a:r>
            <a:endParaRPr lang="en-US" sz="2800" dirty="0"/>
          </a:p>
        </p:txBody>
      </p:sp>
      <p:pic>
        <p:nvPicPr>
          <p:cNvPr id="19" name="Picture 6" descr="http://www.freeskincare.net/wp-content/uploads/2008/06/cigare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4899658"/>
            <a:ext cx="914401" cy="891542"/>
          </a:xfrm>
          <a:prstGeom prst="rect">
            <a:avLst/>
          </a:prstGeom>
          <a:noFill/>
        </p:spPr>
      </p:pic>
      <p:pic>
        <p:nvPicPr>
          <p:cNvPr id="20" name="Picture 8" descr="http://www.myteenagewerewolf.com/home/lauren/public_html/wp-content/uploads/2011/07/Airplane1.jpg"/>
          <p:cNvPicPr>
            <a:picLocks noChangeAspect="1" noChangeArrowheads="1"/>
          </p:cNvPicPr>
          <p:nvPr/>
        </p:nvPicPr>
        <p:blipFill>
          <a:blip r:embed="rId4" cstate="print"/>
          <a:srcRect t="9561" b="8340"/>
          <a:stretch>
            <a:fillRect/>
          </a:stretch>
        </p:blipFill>
        <p:spPr bwMode="auto">
          <a:xfrm>
            <a:off x="0" y="5867400"/>
            <a:ext cx="1810597" cy="990600"/>
          </a:xfrm>
          <a:prstGeom prst="rect">
            <a:avLst/>
          </a:prstGeom>
          <a:noFill/>
        </p:spPr>
      </p:pic>
      <p:pic>
        <p:nvPicPr>
          <p:cNvPr id="21" name="Picture 20" descr="http://www.celebritysentry.com/wp-content/uploads/2011/01/1294246211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2799"/>
            <a:ext cx="1828800" cy="1371601"/>
          </a:xfrm>
          <a:prstGeom prst="rect">
            <a:avLst/>
          </a:prstGeom>
          <a:noFill/>
        </p:spPr>
      </p:pic>
      <p:pic>
        <p:nvPicPr>
          <p:cNvPr id="22" name="Picture 10" descr="http://www.freelotterybooks.com/zzz-beverly-palmer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6108" y="3392543"/>
            <a:ext cx="1524000" cy="1143000"/>
          </a:xfrm>
          <a:prstGeom prst="rect">
            <a:avLst/>
          </a:prstGeom>
          <a:noFill/>
        </p:spPr>
      </p:pic>
      <p:pic>
        <p:nvPicPr>
          <p:cNvPr id="23" name="Picture 12" descr="http://www.indybay.org/uploads/2011/08/10/schwarzenegger_cigar1248290882-1.jpg"/>
          <p:cNvPicPr>
            <a:picLocks noChangeAspect="1" noChangeArrowheads="1"/>
          </p:cNvPicPr>
          <p:nvPr/>
        </p:nvPicPr>
        <p:blipFill>
          <a:blip r:embed="rId7" cstate="print"/>
          <a:srcRect b="38694"/>
          <a:stretch>
            <a:fillRect/>
          </a:stretch>
        </p:blipFill>
        <p:spPr bwMode="auto">
          <a:xfrm>
            <a:off x="7616108" y="4535543"/>
            <a:ext cx="1539043" cy="1219200"/>
          </a:xfrm>
          <a:prstGeom prst="rect">
            <a:avLst/>
          </a:prstGeom>
          <a:noFill/>
        </p:spPr>
      </p:pic>
      <p:pic>
        <p:nvPicPr>
          <p:cNvPr id="24" name="Picture 16" descr="http://images.picturesdepot.com/photo/l/lost_plane_crash-5202.jpg"/>
          <p:cNvPicPr>
            <a:picLocks noChangeAspect="1" noChangeArrowheads="1"/>
          </p:cNvPicPr>
          <p:nvPr/>
        </p:nvPicPr>
        <p:blipFill>
          <a:blip r:embed="rId8" cstate="print"/>
          <a:srcRect r="23077"/>
          <a:stretch>
            <a:fillRect/>
          </a:stretch>
        </p:blipFill>
        <p:spPr bwMode="auto">
          <a:xfrm>
            <a:off x="7616109" y="5754743"/>
            <a:ext cx="1524000" cy="110325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295400" y="3505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Playing </a:t>
            </a:r>
          </a:p>
          <a:p>
            <a:pPr algn="ctr"/>
            <a:r>
              <a:rPr lang="en-US" sz="2000" dirty="0" smtClean="0"/>
              <a:t>the lottery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494853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Smoking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1600200" y="58674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Flying </a:t>
            </a:r>
          </a:p>
          <a:p>
            <a:pPr algn="ctr"/>
            <a:r>
              <a:rPr lang="en-US" sz="2000" dirty="0" smtClean="0"/>
              <a:t>by plane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5713856" y="2023348"/>
            <a:ext cx="350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(</a:t>
            </a:r>
            <a:r>
              <a:rPr lang="en-US" dirty="0" err="1" smtClean="0"/>
              <a:t>Shafir</a:t>
            </a:r>
            <a:r>
              <a:rPr lang="en-US" dirty="0" smtClean="0"/>
              <a:t>, Simonson, &amp; </a:t>
            </a:r>
            <a:r>
              <a:rPr lang="en-US" dirty="0" err="1" smtClean="0"/>
              <a:t>Tversky</a:t>
            </a:r>
            <a:r>
              <a:rPr lang="en-US" dirty="0" smtClean="0"/>
              <a:t>, 1993)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0" y="3657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Happy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096000" y="472886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Relaxed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6096000" y="593913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Fearful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886200" y="4579203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Makes People</a:t>
            </a:r>
          </a:p>
          <a:p>
            <a:pPr algn="ctr"/>
            <a:r>
              <a:rPr lang="en-US" sz="2000" dirty="0" smtClean="0"/>
              <a:t>Feel</a:t>
            </a:r>
            <a:endParaRPr lang="en-US" sz="2000" dirty="0"/>
          </a:p>
        </p:txBody>
      </p:sp>
      <p:sp>
        <p:nvSpPr>
          <p:cNvPr id="33" name="Right Brace 32"/>
          <p:cNvSpPr/>
          <p:nvPr/>
        </p:nvSpPr>
        <p:spPr>
          <a:xfrm>
            <a:off x="3505200" y="3352800"/>
            <a:ext cx="304800" cy="3352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/>
          <p:cNvSpPr/>
          <p:nvPr/>
        </p:nvSpPr>
        <p:spPr>
          <a:xfrm rot="10800000">
            <a:off x="5562601" y="3352800"/>
            <a:ext cx="304800" cy="3352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3" descr="http://ecx.images-amazon.com/images/I/51rT0vv63mL._SX5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380232"/>
            <a:ext cx="987552" cy="13167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Project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7315200" cy="182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What?</a:t>
            </a:r>
          </a:p>
          <a:p>
            <a:r>
              <a:rPr lang="en-US" sz="2400" dirty="0" smtClean="0"/>
              <a:t>Validate current economic DM theories (</a:t>
            </a:r>
            <a:r>
              <a:rPr lang="en-US" sz="2400" dirty="0" err="1" smtClean="0"/>
              <a:t>e.g.,Somatic</a:t>
            </a:r>
            <a:r>
              <a:rPr lang="en-US" sz="2400" dirty="0" smtClean="0"/>
              <a:t> Marker Hypothesis</a:t>
            </a:r>
            <a:r>
              <a:rPr lang="en-US" sz="2400" dirty="0" smtClean="0"/>
              <a:t>) in different settings</a:t>
            </a:r>
            <a:endParaRPr lang="en-US" sz="2400" dirty="0" smtClean="0"/>
          </a:p>
          <a:p>
            <a:r>
              <a:rPr lang="en-US" sz="2400" dirty="0" smtClean="0"/>
              <a:t>Understand how negative emotions (fear and anger) </a:t>
            </a:r>
            <a:r>
              <a:rPr lang="en-US" sz="2400" dirty="0" smtClean="0"/>
              <a:t>affect the DM process</a:t>
            </a:r>
            <a:endParaRPr lang="en-US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066800"/>
            <a:ext cx="1752600" cy="204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3810000"/>
            <a:ext cx="1182624" cy="88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191000" y="3200400"/>
            <a:ext cx="48006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How?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Emotion </a:t>
            </a:r>
            <a:r>
              <a:rPr lang="en-US" sz="2400" dirty="0" smtClean="0"/>
              <a:t>elicitation</a:t>
            </a:r>
            <a:endParaRPr lang="en-US" sz="2400" dirty="0" smtClean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/>
              <a:t>Two-armed </a:t>
            </a:r>
            <a:r>
              <a:rPr lang="en-US" sz="2400" dirty="0"/>
              <a:t>Bandit </a:t>
            </a:r>
            <a:r>
              <a:rPr lang="en-US" sz="2400" dirty="0" smtClean="0"/>
              <a:t>task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Electrodermal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activity (EDA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" y="5029200"/>
            <a:ext cx="71628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Why?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 the role of emotions in DM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Explore the benefits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limitations of most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emotional responses to catastrophes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Users\Javier\Desktop\stick_figur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976" y="3532632"/>
            <a:ext cx="591598" cy="1344168"/>
          </a:xfrm>
          <a:prstGeom prst="rect">
            <a:avLst/>
          </a:prstGeom>
          <a:noFill/>
        </p:spPr>
      </p:pic>
      <p:pic>
        <p:nvPicPr>
          <p:cNvPr id="15" name="Picture 11" descr="My Bodyguard Post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477768"/>
            <a:ext cx="944457" cy="1399032"/>
          </a:xfrm>
          <a:prstGeom prst="rect">
            <a:avLst/>
          </a:prstGeom>
          <a:noFill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3553968"/>
            <a:ext cx="985086" cy="139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5069159"/>
            <a:ext cx="1600200" cy="178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38350"/>
            <a:ext cx="9144000" cy="2305050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Background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D5BF536-7E2A-437A-B3B3-3A9D95EB9BA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r>
              <a:rPr lang="en-US" b="1" dirty="0" smtClean="0"/>
              <a:t>Roles of Emotions in Decision Making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86200"/>
            <a:ext cx="7620000" cy="1066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3) Encode and recall information</a:t>
            </a:r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381326"/>
            <a:ext cx="1752600" cy="131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581400" y="6488668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(Peters E., </a:t>
            </a:r>
            <a:r>
              <a:rPr lang="en-US" dirty="0" err="1" smtClean="0"/>
              <a:t>Vastfjall</a:t>
            </a:r>
            <a:r>
              <a:rPr lang="en-US" dirty="0" smtClean="0"/>
              <a:t> D., </a:t>
            </a:r>
            <a:r>
              <a:rPr lang="en-US" dirty="0" err="1" smtClean="0"/>
              <a:t>Garling</a:t>
            </a:r>
            <a:r>
              <a:rPr lang="en-US" dirty="0" smtClean="0"/>
              <a:t> T. &amp; </a:t>
            </a:r>
            <a:r>
              <a:rPr lang="en-US" dirty="0" err="1" smtClean="0"/>
              <a:t>Slovic</a:t>
            </a:r>
            <a:r>
              <a:rPr lang="en-US" dirty="0" smtClean="0"/>
              <a:t> P, 2006)</a:t>
            </a: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 l="10579" t="5343" r="65977" b="78629"/>
          <a:stretch>
            <a:fillRect/>
          </a:stretch>
        </p:blipFill>
        <p:spPr bwMode="auto">
          <a:xfrm>
            <a:off x="5715000" y="1371600"/>
            <a:ext cx="1143000" cy="110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 l="37930" t="5343" r="36672" b="78629"/>
          <a:stretch>
            <a:fillRect/>
          </a:stretch>
        </p:blipFill>
        <p:spPr bwMode="auto">
          <a:xfrm>
            <a:off x="7162800" y="1423248"/>
            <a:ext cx="67612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282" t="5343" r="9320" b="78629"/>
          <a:stretch>
            <a:fillRect/>
          </a:stretch>
        </p:blipFill>
        <p:spPr bwMode="auto">
          <a:xfrm>
            <a:off x="6705600" y="2133600"/>
            <a:ext cx="672152" cy="59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AutoShape 5" descr="data:image/jpeg;base64,/9j/4AAQSkZJRgABAQAAAQABAAD/2wCEAAkGBhMSERQUExQVFBQVFxYYGBcYFxUXFhgYFRgXFxcUFxgXHCYeHhkjGRgUHy8gIycpLCwsGB4xNTAqNSYrLCkBCQoKDgwOGg8PGiwkHyUsLCwsLCwsLCwsKSwsLCwsLCwsLCwsKSwsLCwsLCwsLCwsLCwsLCwsLCwsLCwsLCwsLP/AABEIANwA5QMBIgACEQEDEQH/xAAbAAEAAgMBAQAAAAAAAAAAAAAAAwQCBQYBB//EADcQAAEDAgQDBgYABQUBAAAAAAEAAhEDIQQxQVEFEmFxgZGhsfAGEyIywdEzQlLh8QcUFSNicv/EABoBAAEFAQAAAAAAAAAAAAAAAAABAgMEBQb/xAAuEQACAgEDAgMHBAMAAAAAAAAAAQIRAwQSIQUxE0FRFCIyYYGR8MHR4fFScaH/2gAMAwEAAhEDEQA/APuKIiACIiACIiACIq2O4lTotLnuAAE9fBAFlFxuO+O5/hNDW/1OzvH8uU+K5zF/E2Idz81Zwysw8sSJAlsXjooZZkiJ5Yo+qovjZxpJu+pOc/MJNxNx4q1/u67YLK9QdhdmTbI3OSj9o+Q3xl6H1pF8+4Z8Y4hnKHRWFgdHQdQe3PNdTwz4oo1jyyWPmOV1pOwOR7M+ikjmi+/BJGakbhERTDwiIgAiIgAiIgAiIgAiIgAiIgAiIgAiIgAiIgAiLn+P/EApgtbEQ4k7wMm+/VAjdEnGfiNtOWsILt8wO7dcVjca58lxk3kzJyBE9g/K9q1281zeObKNDPMdIjutfJc9jsbzCQYLmiDkQ1thabNOxVfJMqznZLisRJygC+4MwJPvZU6lQb77a579VHUxhdBbJIgSADJA2y8VDTbUOmZPQy6BeNFSnLkiZO+uRbY5ki83t4HxW0weNluh1iR/V17QP8LVswjiTcZTkTGVpMKzS4b1dnJy3JN5zyyTE3fAWbF7eU2JvGwgnfa036K/Sc2sIcIdGcDMrX08E6/1u7YF/NT4fh7m3Bi+g0yy/SkSb8hyZ13A+OPpEU6p5mEw1xzbsOrfP0XWAyvm+Fe+IJads9ItcLquCcT5QGu+3TWOk7K1hlt4b+5ZhNM36Lwm1lFhsU14kaEgjVrhm09VZtXRNRMipY/i9Oi5jXua0vmOZwaLdSrVKsHCQZH6RuV0IZoiJQCIiACIiACIiACIiACIiACItZxviPy28rTD3ZEXLRq7/KBG6IuL8WgFrL6GL3y5ZHmuK4nxNruV0zLXBuccxhpg9ogHpKv4qOQCZDpPK2JIN5ccpJvM7KozAsseQBrQItP0j+VoKa7ZXk2zScjniDBiQ4m4JZ/5mIJ1mwlUqmDEgOk2kvdPKATmJgHYfhbwYd1TmF2gRJHZaJ0Fx1XrOC1MRytpMLmfzGfpjQTkb3zGQCryjZFTZp2uaItJ0F5tEZWkjZZuHKTaZGQbMRckkDP3K7XC/ATiP+x4Z/8AMk5RAJsB4rY/8BhKAHM01HAW5jJ74ACinHanKTpEsNPObpHDYcDlloNxEWkwSQIaT+J81ew/C3kQGk2ziJ78u5dM2CDysbTGzGtHiRmozW8u1ZGXqccfKja9exoQ6a38TNR/xdXlgNAMZuIz6gXVn/iHDVsd/rCv8xM6ePosg7KLqs+rZXe1JE66fjXeylT4WQcxpJAN/wAK22gG6lWGN3SpQseiV67USi/2FjpcKfYN4tUpDLmb4/3XHfEXxgaWINahU+WXMAqMI5muc0/cBoYgXXTNrCY/yvk/+pmJDsY4MFmtaDH9USffRSaLV5c09jlwv+CZsEcS3GWHx+I4rjm85lzncrR/K0bxsBJX3zAYJtGmymwQ1gAH7PU5r4f/AKX1KNKo+pVe1jo5WcxjM/Vc9kd6+vYXiLgJnmb2+hWwtVDHNqS+pVhguNp8m6RQ4fFNeLHu1CmWhGSkri7Qxpp0wiInCBERABERABERABERAEWJxAY0uOnn0XGYrEGo481yZNoibCIzgX7l1eLoGqIBAbvGoOiq0fhmmDLiXeQ8kjGSTZy+JxDAIdzE35Q0Hmc6YOVydV58M/DOKPO6rzMY4jla9xcWjW2cmV3VDCMZ9rQPXxUya427GrHzbNVhvhyk08zhznrkOwfuVtGtAECwXqo43En7W95/CJyUFZPCFukR47iJu2nnv+AtaAb6nWeqsvkC2ZtcwFXxDg2djn1O/ZCw9S5Se+T/AGX55mljioqkVcQ8AWvractexVXV4GUTkBmBusHVhMzDMgDaw1A8c/Na3E8QvYd8lc/l97lfY0ccPI2IxWV7ybqaliveRHiueq8Qm7c9dfBKGIqEiGknvVbY1yT+DaO3wzwW5zKOcbggftaCj80ZMdHS/ovOK8cNKmS4ObG4KvR1G+NNfyUnpnu4ZBxbHigKjzblv2mLeJXyg4w1a0mHOe4l0kgOkzBi+/it58ZcQrOpNtzMJmRc7ifEqP8A094OXl1ZzQQ0gNJvB1IHZ6q9psS02GWXuVpy9pmo9q4L2D+BS6s1wEUzBiZYMpF/qv2QvpbMM6LwBsMuwLX0ncpEStxgnOzhVPaJaqW2S4/O5NLDHD70T2hT5CHA3C2+H4iHWd9J8lrz1ELxzFp6actPxDt6FXJFZPiN6i1eDx/LDXXG+3b0W0W9hzRyxuP9FCcHB0wiIphgREQAREQAREQB4AvURABEXhKAIMZiOUQMz5dVrzYHrZK1eXSfYmyhdW8G9wPRZ+TJuZfx49qMMZiGgGbADP1jqtXiHvdymGtc4kAHPl7F7zCHuEvcTEmzROx0aBr2KlxDES55afsYANLGxI7o8Vkaie9X+ef6Iu4406IMVyzHNO5yk/gDYKBmFB+64trluqVXFRYQT2Tfb31XjcZNjsBYLIld2X4xaRs6dKkItPdnv6KyyqY0HctMKwNuY96noh3KeignFsVx9TocLizlMLHiI5mkG8i8gRktbhahaJOakp4/ndGgjvKTfJQ22ReF725HN0eC4kAt+mowOljXGCGwRyTy30idlteFUHFjQ1vJE8zX2NzlYkTK6ejEidPytfxGkKdS2RurEsk/DbvzoiUMc8nw8+Ri8uES0xvn6KfBcSixyVzhtTmG8bqWtw9jjlyz3JMeCbSyQYk8sbcJostqTsRv+0GVj3aLX0qb6ZuZaFdo1AfthamHO58S4fo/0+RUnCux5UIVnhnEf5XHsP4UDyYMDuOSqV2EEns9+qV556eanH6/n0E2RyLazqEVHhWO+Y2D9zbHrsVeXS4sscsFOPZmZODg9rCIilGhERABERABERABUeK4nlb259ivLnuL4iX59APEDzlVdVl8PHx3LGnhumRB5OsA7+gWNZw5bkXEZTPd7zUbRYkn7jcDMZQAqGOxgnlvln3Tp0WM8u2Ns01G3SK3EcVH0D7QBnlbWO7zWirYs5817A++iscQqNDXSTJFjOuvoPBamrUJyETpnkLLNl73c0MUOA2pOqzpAyqzHRmIOh9VYo0rfd72UbRZosUiZurdB5mDcA2vZVqYIjs8VcpsbY/lQSEZcNYim7SJ7eoWOBdlfJYvr8xzF8/2VIKfKRq02lRSXBF5UbinibQbysK0uAETZU6NcRy5qek/mH/re9uqfFqXDIdm12Y4HEcry0yDPctt/uNDn5dy0rqv1fVmLGQr4MtgG+h2UmKW24oZmgm02bBtWc1j8oDs9+SotqRrJVmlUmCrEcm7hlZwcexOHQNFEWTIP+NisXPGWuxUZrwXDoOuSTJNPv2/j8QKL8iTB4r5dQEZa3tBzHiupXDvOXUT5n9Lq+D1+ak2cxY92XlC0uh6htyxP/aK2uxUlP6F1ERdKZgREQAREQAREQBHXq8rS46AlcpiXS4HrloYkX6SV0fFT/1HrAXJ4pxsP7ZwsXqk2qRp6KPDZ4cVEgQTlt4H8qnWqBodlzREjSJMSOxY4isbZQO7sWnxLoBg6ydo2E5lYSyNmpHHZDj6xfDpg5R0yB7FUabZ3mSfxPj4rCu6TnNpzgf5UZiPeeX4S9y5GNKjN5gfn8qSmAZv3Ks0DyUjXaJGiSi1TeJgq03EAdQtcwEZXU7mn01UTQlIul4sQdclcpVDpvoFqcM+cplXKLiDYqKURHE2Dqx1zFv0s6OJhUa1U5k9N/NZMrwo2huzguPxEkHPt0KnpVoMGNrKm3kNnDvBWbqcAwOYZg6hFXyI4p8G1D9wJ7fdkFYbG+ypMrEjptqs+eLtBjW9k7fZX8MvGqB9ue5ysofnkAzF575MXUF8jMZmNO1eOfMR0CY8khFjR6akx5LofhirZzewrmybre/D1T6x1BH6VzpMtuqiyDWRvE0dKiIu6OdCIiACIiACIiAKfFf4ff8Agrisa7PT9j2F23FP4Z93084XDY4TbXPppI8Vh9VXY1+n9jWVcQST3wqbriJFh2yf1dZlwJO48uvqqtU2zi2ywEjaSKtV0jKNJVcdvvdZ4h/VRlunvqpkTIyn1XkysXG5CyY6LfpKKSiopW1NlAKhtO1k5mnK1tExoVFinWi8qzRqGc1QDoOisB2V0ySHUbFtSJByPYQV5UbEXkRb9Ksx5GeSnbY5yLKFqhvYmaZyEwrAfsesZdqovdeQI1sr+AqNi4TGkNlwrJWc2em6mbWAEgR36qKjVAzE7I05wBGx9FGRvkmFTrc57KV7hlp09VWpvKmabSo2Nkj1oyW44K/629T65LUNbuVuuEs+tttW+uXgtPpsX4qZU1L9xnUIiLuDmQiIgAiIgAiIgCrxJk0z0uuGxpIJ7bdhiZXfYpsscOhXCcSaeaxteR27dhhZPUo2kzT0L7o5+qM95y7VRxQM2zPgtpXbOdrkef6K1lcGSb7Lnapm9BlCpntfxXhasnm+91hUEfhSEpjOhS/SP0sneSwf/jqlFMm5hZT1UbO6+azaPFIxyM2O6Kam5QU9lMG3hNY8s80LLnsN1CDJUrAT3KJoQl540/Smo1IFrDZQuFgs26KNoQutqKf5hcd7ewqrDZSh03ULRG0WqVQ5E28VYaqlPPZW2jbx9YTKtkcibDsn3r7K33CRNTSxt3D34rUYQZdR4dSt9wSkJJ2Eedyui6Zipr7mXrJ+6zcIiLpjBCIiACIiACIiAPCFxHFqJa+Ba58b/n1XcLm/iTB3kWDov1FvT1VPWQ3Y79C5pJ7Z16nG46iId2CfP9rV1bwZvl/YreYtog9bdg397LT1GaWmffkuZyKmdBjfBr6lPyWJF7xGv9lYq07yo3N0TCwVqjL5DJYTfSN1YqU9rH3ZYFs5hKKmYQhED9Zr35VrhZMp+Ed6B6YpOMgKw5xCwpUyIkhTNZ655pjFtHrRaSpGjwheBv6UgbYkxCjYjY5bDQaqZo299V4wZ7KRgzJyTGI2Zgaewpzp4KNrYBUrWyo2htkwb4q5SGQ9x7KgbR/uruHuMuzuUmLHb5IZy4L2GZ5+4XS8OoBtNoGy1HDMFJEgkZnZb8BddosW2O45/WZLe1HqIi0CgEREAEREAEREAFW4hhPmMLdcx2qyiRq1TFTado+d8QoFsgiCJHitJWYLHbXqu/8AiXhHMPmMz/mA23C4rE04JHX2VzOswvHM6HS5lONmrezzUT6fRXKlJQcizy8mVi22qwLdPVWCFjyyiyQiazdePpz2KVrTeTZZtpbWCLCyJtPWLqX5ckdNl6KXl4KUU0yx1ngZ5KZw0zXjWbW3UnLdNYjYaP7rMDv9F6B7/KlbTTWI2eRKtMEBRU2qyxklKlZG2ZsatlhMPcbxFs+7xVbD0V0/BsFA5iOz9rW0Wl3yKOpzqEbL2Cw/I3qVYRF0yVKkc8227YRESiBERABERABERABERABcn8RfD0fXTH06j+nr2LrFFiPtKhzYY5Y7ZEuLLLHK0fLK2HhVKtMrtuJcEa6XMgHbIH9LmcVgy2QZC5vUaSeJ/I38GpjM1Rb3LHlVt1JRciotNF5SshLV61napA1ZBqaxbMQw5SVI1qAKQNTWB4G+SkAusgxZgJglnjRCzDUYxTMYlSsa2KVPxV2jQWNGlK3/AAng5dd1m+ZWjpdLLI+xVzZ4wVscH4XzHmOX60XRAQjWgCBYBerp8OFYo0jn82V5ZWwiIpiEIiIAIiIAIiIAIiIAIiIALwheogDT4hsEjZa3G0A4XEro8ThubtWqr4YixCZKNqmSwlRyOM4dGS11SlGa6+vhJWrxPDp0Wdl0UJduDRx6uS7mh5F6GK5V4YRkoHYR4VCXT35FyOrXmRhqyAT5T9l5yP2UL0EyT2qBm1ZNUYoPKsUsC45oXTph7VAyaruHwxdEBZYXhq3eEwsK7h6cl8TKuXWf4k3CeFtDhI5u3ILoFWwWH5RJzKsrYx44wVRRj5Mjm7bCIikIwiIgAiIgAiIgAiIgAiIgAiIgAiIgAsXsBsRKyRAFKrw0HI+Kp1eGO2nsW5RJQ5SaObqcP3Cgdw0Lq1j8obDwSbUO8RnJnhYXg4WF1fyG/wBI8E+Q3+keCTYhfEZy7eGDZWKXDNguiDBsFkl2oTxGamjwo9iv0MI1vU7qdEtDHJsIiJRAiIgAiIgAiIgA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3" name="AutoShape 7" descr="data:image/jpeg;base64,/9j/4AAQSkZJRgABAQAAAQABAAD/2wCEAAkGBhMSERQUExQVFBQVFxYYGBcYFxUXFhgYFRgXFxcUFxgXHCYeHhkjGRgUHy8gIycpLCwsGB4xNTAqNSYrLCkBCQoKDgwOGg8PGiwkHyUsLCwsLCwsLCwsKSwsLCwsLCwsLCwsKSwsLCwsLCwsLCwsLCwsLCwsLCwsLCwsLCwsLP/AABEIANwA5QMBIgACEQEDEQH/xAAbAAEAAgMBAQAAAAAAAAAAAAAAAwQCBQYBB//EADcQAAEDAgQDBgYABQUBAAAAAAEAAhEDIQQxQVEFEmFxgZGhsfAGEyIywdEzQlLh8QcUFSNicv/EABoBAAEFAQAAAAAAAAAAAAAAAAABAgMEBQb/xAAuEQACAgEDAgMHBAMAAAAAAAAAAQIRAwQSIQUxE0FRFCIyYYGR8MHR4fFScaH/2gAMAwEAAhEDEQA/APuKIiACIiACIiACIq2O4lTotLnuAAE9fBAFlFxuO+O5/hNDW/1OzvH8uU+K5zF/E2Idz81Zwysw8sSJAlsXjooZZkiJ5Yo+qovjZxpJu+pOc/MJNxNx4q1/u67YLK9QdhdmTbI3OSj9o+Q3xl6H1pF8+4Z8Y4hnKHRWFgdHQdQe3PNdTwz4oo1jyyWPmOV1pOwOR7M+ikjmi+/BJGakbhERTDwiIgAiIgAiIgAiIgAiIgAiIgAiIgAiIgAiIgAiLn+P/EApgtbEQ4k7wMm+/VAjdEnGfiNtOWsILt8wO7dcVjca58lxk3kzJyBE9g/K9q1281zeObKNDPMdIjutfJc9jsbzCQYLmiDkQ1thabNOxVfJMqznZLisRJygC+4MwJPvZU6lQb77a579VHUxhdBbJIgSADJA2y8VDTbUOmZPQy6BeNFSnLkiZO+uRbY5ki83t4HxW0weNluh1iR/V17QP8LVswjiTcZTkTGVpMKzS4b1dnJy3JN5zyyTE3fAWbF7eU2JvGwgnfa036K/Sc2sIcIdGcDMrX08E6/1u7YF/NT4fh7m3Bi+g0yy/SkSb8hyZ13A+OPpEU6p5mEw1xzbsOrfP0XWAyvm+Fe+IJads9ItcLquCcT5QGu+3TWOk7K1hlt4b+5ZhNM36Lwm1lFhsU14kaEgjVrhm09VZtXRNRMipY/i9Oi5jXua0vmOZwaLdSrVKsHCQZH6RuV0IZoiJQCIiACIiACIiACIiACIiACItZxviPy28rTD3ZEXLRq7/KBG6IuL8WgFrL6GL3y5ZHmuK4nxNruV0zLXBuccxhpg9ogHpKv4qOQCZDpPK2JIN5ccpJvM7KozAsseQBrQItP0j+VoKa7ZXk2zScjniDBiQ4m4JZ/5mIJ1mwlUqmDEgOk2kvdPKATmJgHYfhbwYd1TmF2gRJHZaJ0Fx1XrOC1MRytpMLmfzGfpjQTkb3zGQCryjZFTZp2uaItJ0F5tEZWkjZZuHKTaZGQbMRckkDP3K7XC/ATiP+x4Z/8AMk5RAJsB4rY/8BhKAHM01HAW5jJ74ACinHanKTpEsNPObpHDYcDlloNxEWkwSQIaT+J81ew/C3kQGk2ziJ78u5dM2CDysbTGzGtHiRmozW8u1ZGXqccfKja9exoQ6a38TNR/xdXlgNAMZuIz6gXVn/iHDVsd/rCv8xM6ePosg7KLqs+rZXe1JE66fjXeylT4WQcxpJAN/wAK22gG6lWGN3SpQseiV67USi/2FjpcKfYN4tUpDLmb4/3XHfEXxgaWINahU+WXMAqMI5muc0/cBoYgXXTNrCY/yvk/+pmJDsY4MFmtaDH9USffRSaLV5c09jlwv+CZsEcS3GWHx+I4rjm85lzncrR/K0bxsBJX3zAYJtGmymwQ1gAH7PU5r4f/AKX1KNKo+pVe1jo5WcxjM/Vc9kd6+vYXiLgJnmb2+hWwtVDHNqS+pVhguNp8m6RQ4fFNeLHu1CmWhGSkri7Qxpp0wiInCBERABERABERABERAEWJxAY0uOnn0XGYrEGo481yZNoibCIzgX7l1eLoGqIBAbvGoOiq0fhmmDLiXeQ8kjGSTZy+JxDAIdzE35Q0Hmc6YOVydV58M/DOKPO6rzMY4jla9xcWjW2cmV3VDCMZ9rQPXxUya427GrHzbNVhvhyk08zhznrkOwfuVtGtAECwXqo43En7W95/CJyUFZPCFukR47iJu2nnv+AtaAb6nWeqsvkC2ZtcwFXxDg2djn1O/ZCw9S5Se+T/AGX55mljioqkVcQ8AWvractexVXV4GUTkBmBusHVhMzDMgDaw1A8c/Na3E8QvYd8lc/l97lfY0ccPI2IxWV7ybqaliveRHiueq8Qm7c9dfBKGIqEiGknvVbY1yT+DaO3wzwW5zKOcbggftaCj80ZMdHS/ovOK8cNKmS4ObG4KvR1G+NNfyUnpnu4ZBxbHigKjzblv2mLeJXyg4w1a0mHOe4l0kgOkzBi+/it58ZcQrOpNtzMJmRc7ifEqP8A094OXl1ZzQQ0gNJvB1IHZ6q9psS02GWXuVpy9pmo9q4L2D+BS6s1wEUzBiZYMpF/qv2QvpbMM6LwBsMuwLX0ncpEStxgnOzhVPaJaqW2S4/O5NLDHD70T2hT5CHA3C2+H4iHWd9J8lrz1ELxzFp6actPxDt6FXJFZPiN6i1eDx/LDXXG+3b0W0W9hzRyxuP9FCcHB0wiIphgREQAREQAREQB4AvURABEXhKAIMZiOUQMz5dVrzYHrZK1eXSfYmyhdW8G9wPRZ+TJuZfx49qMMZiGgGbADP1jqtXiHvdymGtc4kAHPl7F7zCHuEvcTEmzROx0aBr2KlxDES55afsYANLGxI7o8Vkaie9X+ef6Iu4406IMVyzHNO5yk/gDYKBmFB+64trluqVXFRYQT2Tfb31XjcZNjsBYLIld2X4xaRs6dKkItPdnv6KyyqY0HctMKwNuY96noh3KeignFsVx9TocLizlMLHiI5mkG8i8gRktbhahaJOakp4/ndGgjvKTfJQ22ReF725HN0eC4kAt+mowOljXGCGwRyTy30idlteFUHFjQ1vJE8zX2NzlYkTK6ejEidPytfxGkKdS2RurEsk/DbvzoiUMc8nw8+Ri8uES0xvn6KfBcSixyVzhtTmG8bqWtw9jjlyz3JMeCbSyQYk8sbcJostqTsRv+0GVj3aLX0qb6ZuZaFdo1AfthamHO58S4fo/0+RUnCux5UIVnhnEf5XHsP4UDyYMDuOSqV2EEns9+qV556eanH6/n0E2RyLazqEVHhWO+Y2D9zbHrsVeXS4sscsFOPZmZODg9rCIilGhERABERABERABUeK4nlb259ivLnuL4iX59APEDzlVdVl8PHx3LGnhumRB5OsA7+gWNZw5bkXEZTPd7zUbRYkn7jcDMZQAqGOxgnlvln3Tp0WM8u2Ns01G3SK3EcVH0D7QBnlbWO7zWirYs5817A++iscQqNDXSTJFjOuvoPBamrUJyETpnkLLNl73c0MUOA2pOqzpAyqzHRmIOh9VYo0rfd72UbRZosUiZurdB5mDcA2vZVqYIjs8VcpsbY/lQSEZcNYim7SJ7eoWOBdlfJYvr8xzF8/2VIKfKRq02lRSXBF5UbinibQbysK0uAETZU6NcRy5qek/mH/re9uqfFqXDIdm12Y4HEcry0yDPctt/uNDn5dy0rqv1fVmLGQr4MtgG+h2UmKW24oZmgm02bBtWc1j8oDs9+SotqRrJVmlUmCrEcm7hlZwcexOHQNFEWTIP+NisXPGWuxUZrwXDoOuSTJNPv2/j8QKL8iTB4r5dQEZa3tBzHiupXDvOXUT5n9Lq+D1+ak2cxY92XlC0uh6htyxP/aK2uxUlP6F1ERdKZgREQAREQAREQBHXq8rS46AlcpiXS4HrloYkX6SV0fFT/1HrAXJ4pxsP7ZwsXqk2qRp6KPDZ4cVEgQTlt4H8qnWqBodlzREjSJMSOxY4isbZQO7sWnxLoBg6ydo2E5lYSyNmpHHZDj6xfDpg5R0yB7FUabZ3mSfxPj4rCu6TnNpzgf5UZiPeeX4S9y5GNKjN5gfn8qSmAZv3Ks0DyUjXaJGiSi1TeJgq03EAdQtcwEZXU7mn01UTQlIul4sQdclcpVDpvoFqcM+cplXKLiDYqKURHE2Dqx1zFv0s6OJhUa1U5k9N/NZMrwo2huzguPxEkHPt0KnpVoMGNrKm3kNnDvBWbqcAwOYZg6hFXyI4p8G1D9wJ7fdkFYbG+ypMrEjptqs+eLtBjW9k7fZX8MvGqB9ue5ysofnkAzF575MXUF8jMZmNO1eOfMR0CY8khFjR6akx5LofhirZzewrmybre/D1T6x1BH6VzpMtuqiyDWRvE0dKiIu6OdCIiACIiACIiAKfFf4ff8Agrisa7PT9j2F23FP4Z93084XDY4TbXPppI8Vh9VXY1+n9jWVcQST3wqbriJFh2yf1dZlwJO48uvqqtU2zi2ywEjaSKtV0jKNJVcdvvdZ4h/VRlunvqpkTIyn1XkysXG5CyY6LfpKKSiopW1NlAKhtO1k5mnK1tExoVFinWi8qzRqGc1QDoOisB2V0ySHUbFtSJByPYQV5UbEXkRb9Ksx5GeSnbY5yLKFqhvYmaZyEwrAfsesZdqovdeQI1sr+AqNi4TGkNlwrJWc2em6mbWAEgR36qKjVAzE7I05wBGx9FGRvkmFTrc57KV7hlp09VWpvKmabSo2Nkj1oyW44K/629T65LUNbuVuuEs+tttW+uXgtPpsX4qZU1L9xnUIiLuDmQiIgAiIgAiIgCrxJk0z0uuGxpIJ7bdhiZXfYpsscOhXCcSaeaxteR27dhhZPUo2kzT0L7o5+qM95y7VRxQM2zPgtpXbOdrkef6K1lcGSb7Lnapm9BlCpntfxXhasnm+91hUEfhSEpjOhS/SP0sneSwf/jqlFMm5hZT1UbO6+azaPFIxyM2O6Kam5QU9lMG3hNY8s80LLnsN1CDJUrAT3KJoQl540/Smo1IFrDZQuFgs26KNoQutqKf5hcd7ewqrDZSh03ULRG0WqVQ5E28VYaqlPPZW2jbx9YTKtkcibDsn3r7K33CRNTSxt3D34rUYQZdR4dSt9wSkJJ2Eedyui6Zipr7mXrJ+6zcIiLpjBCIiACIiACIiAPCFxHFqJa+Ba58b/n1XcLm/iTB3kWDov1FvT1VPWQ3Y79C5pJ7Z16nG46iId2CfP9rV1bwZvl/YreYtog9bdg397LT1GaWmffkuZyKmdBjfBr6lPyWJF7xGv9lYq07yo3N0TCwVqjL5DJYTfSN1YqU9rH3ZYFs5hKKmYQhED9Zr35VrhZMp+Ed6B6YpOMgKw5xCwpUyIkhTNZ655pjFtHrRaSpGjwheBv6UgbYkxCjYjY5bDQaqZo299V4wZ7KRgzJyTGI2Zgaewpzp4KNrYBUrWyo2htkwb4q5SGQ9x7KgbR/uruHuMuzuUmLHb5IZy4L2GZ5+4XS8OoBtNoGy1HDMFJEgkZnZb8BddosW2O45/WZLe1HqIi0CgEREAEREAEREAFW4hhPmMLdcx2qyiRq1TFTado+d8QoFsgiCJHitJWYLHbXqu/8AiXhHMPmMz/mA23C4rE04JHX2VzOswvHM6HS5lONmrezzUT6fRXKlJQcizy8mVi22qwLdPVWCFjyyiyQiazdePpz2KVrTeTZZtpbWCLCyJtPWLqX5ckdNl6KXl4KUU0yx1ngZ5KZw0zXjWbW3UnLdNYjYaP7rMDv9F6B7/KlbTTWI2eRKtMEBRU2qyxklKlZG2ZsatlhMPcbxFs+7xVbD0V0/BsFA5iOz9rW0Wl3yKOpzqEbL2Cw/I3qVYRF0yVKkc8227YRESiBERABERABERABERABcn8RfD0fXTH06j+nr2LrFFiPtKhzYY5Y7ZEuLLLHK0fLK2HhVKtMrtuJcEa6XMgHbIH9LmcVgy2QZC5vUaSeJ/I38GpjM1Rb3LHlVt1JRciotNF5SshLV61napA1ZBqaxbMQw5SVI1qAKQNTWB4G+SkAusgxZgJglnjRCzDUYxTMYlSsa2KVPxV2jQWNGlK3/AAng5dd1m+ZWjpdLLI+xVzZ4wVscH4XzHmOX60XRAQjWgCBYBerp8OFYo0jn82V5ZWwiIpiEIiIAIiIAIiIAIiIAIiIALwheogDT4hsEjZa3G0A4XEro8ThubtWqr4YixCZKNqmSwlRyOM4dGS11SlGa6+vhJWrxPDp0Wdl0UJduDRx6uS7mh5F6GK5V4YRkoHYR4VCXT35FyOrXmRhqyAT5T9l5yP2UL0EyT2qBm1ZNUYoPKsUsC45oXTph7VAyaruHwxdEBZYXhq3eEwsK7h6cl8TKuXWf4k3CeFtDhI5u3ILoFWwWH5RJzKsrYx44wVRRj5Mjm7bCIikIwiIgAiIgAiIgAiIgAiIgAiIgAiIgAsXsBsRKyRAFKrw0HI+Kp1eGO2nsW5RJQ5SaObqcP3Cgdw0Lq1j8obDwSbUO8RnJnhYXg4WF1fyG/wBI8E+Q3+keCTYhfEZy7eGDZWKXDNguiDBsFkl2oTxGamjwo9iv0MI1vU7qdEtDHJsIiJRAiIgAiIgAiIgA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5" name="AutoShape 9" descr="data:image/jpeg;base64,/9j/4AAQSkZJRgABAQAAAQABAAD/2wCEAAkGBhMSERQUExQVFBQVFxYYGBcYFxUXFhgYFRgXFxcUFxgXHCYeHhkjGRgUHy8gIycpLCwsGB4xNTAqNSYrLCkBCQoKDgwOGg8PGiwkHyUsLCwsLCwsLCwsKSwsLCwsLCwsLCwsKSwsLCwsLCwsLCwsLCwsLCwsLCwsLCwsLCwsLP/AABEIANwA5QMBIgACEQEDEQH/xAAbAAEAAgMBAQAAAAAAAAAAAAAAAwQCBQYBB//EADcQAAEDAgQDBgYABQUBAAAAAAEAAhEDIQQxQVEFEmFxgZGhsfAGEyIywdEzQlLh8QcUFSNicv/EABoBAAEFAQAAAAAAAAAAAAAAAAABAgMEBQb/xAAuEQACAgEDAgMHBAMAAAAAAAAAAQIRAwQSIQUxE0FRFCIyYYGR8MHR4fFScaH/2gAMAwEAAhEDEQA/APuKIiACIiACIiACIq2O4lTotLnuAAE9fBAFlFxuO+O5/hNDW/1OzvH8uU+K5zF/E2Idz81Zwysw8sSJAlsXjooZZkiJ5Yo+qovjZxpJu+pOc/MJNxNx4q1/u67YLK9QdhdmTbI3OSj9o+Q3xl6H1pF8+4Z8Y4hnKHRWFgdHQdQe3PNdTwz4oo1jyyWPmOV1pOwOR7M+ikjmi+/BJGakbhERTDwiIgAiIgAiIgAiIgAiIgAiIgAiIgAiIgAiIgAiLn+P/EApgtbEQ4k7wMm+/VAjdEnGfiNtOWsILt8wO7dcVjca58lxk3kzJyBE9g/K9q1281zeObKNDPMdIjutfJc9jsbzCQYLmiDkQ1thabNOxVfJMqznZLisRJygC+4MwJPvZU6lQb77a579VHUxhdBbJIgSADJA2y8VDTbUOmZPQy6BeNFSnLkiZO+uRbY5ki83t4HxW0weNluh1iR/V17QP8LVswjiTcZTkTGVpMKzS4b1dnJy3JN5zyyTE3fAWbF7eU2JvGwgnfa036K/Sc2sIcIdGcDMrX08E6/1u7YF/NT4fh7m3Bi+g0yy/SkSb8hyZ13A+OPpEU6p5mEw1xzbsOrfP0XWAyvm+Fe+IJads9ItcLquCcT5QGu+3TWOk7K1hlt4b+5ZhNM36Lwm1lFhsU14kaEgjVrhm09VZtXRNRMipY/i9Oi5jXua0vmOZwaLdSrVKsHCQZH6RuV0IZoiJQCIiACIiACIiACIiACIiACItZxviPy28rTD3ZEXLRq7/KBG6IuL8WgFrL6GL3y5ZHmuK4nxNruV0zLXBuccxhpg9ogHpKv4qOQCZDpPK2JIN5ccpJvM7KozAsseQBrQItP0j+VoKa7ZXk2zScjniDBiQ4m4JZ/5mIJ1mwlUqmDEgOk2kvdPKATmJgHYfhbwYd1TmF2gRJHZaJ0Fx1XrOC1MRytpMLmfzGfpjQTkb3zGQCryjZFTZp2uaItJ0F5tEZWkjZZuHKTaZGQbMRckkDP3K7XC/ATiP+x4Z/8AMk5RAJsB4rY/8BhKAHM01HAW5jJ74ACinHanKTpEsNPObpHDYcDlloNxEWkwSQIaT+J81ew/C3kQGk2ziJ78u5dM2CDysbTGzGtHiRmozW8u1ZGXqccfKja9exoQ6a38TNR/xdXlgNAMZuIz6gXVn/iHDVsd/rCv8xM6ePosg7KLqs+rZXe1JE66fjXeylT4WQcxpJAN/wAK22gG6lWGN3SpQseiV67USi/2FjpcKfYN4tUpDLmb4/3XHfEXxgaWINahU+WXMAqMI5muc0/cBoYgXXTNrCY/yvk/+pmJDsY4MFmtaDH9USffRSaLV5c09jlwv+CZsEcS3GWHx+I4rjm85lzncrR/K0bxsBJX3zAYJtGmymwQ1gAH7PU5r4f/AKX1KNKo+pVe1jo5WcxjM/Vc9kd6+vYXiLgJnmb2+hWwtVDHNqS+pVhguNp8m6RQ4fFNeLHu1CmWhGSkri7Qxpp0wiInCBERABERABERABERAEWJxAY0uOnn0XGYrEGo481yZNoibCIzgX7l1eLoGqIBAbvGoOiq0fhmmDLiXeQ8kjGSTZy+JxDAIdzE35Q0Hmc6YOVydV58M/DOKPO6rzMY4jla9xcWjW2cmV3VDCMZ9rQPXxUya427GrHzbNVhvhyk08zhznrkOwfuVtGtAECwXqo43En7W95/CJyUFZPCFukR47iJu2nnv+AtaAb6nWeqsvkC2ZtcwFXxDg2djn1O/ZCw9S5Se+T/AGX55mljioqkVcQ8AWvractexVXV4GUTkBmBusHVhMzDMgDaw1A8c/Na3E8QvYd8lc/l97lfY0ccPI2IxWV7ybqaliveRHiueq8Qm7c9dfBKGIqEiGknvVbY1yT+DaO3wzwW5zKOcbggftaCj80ZMdHS/ovOK8cNKmS4ObG4KvR1G+NNfyUnpnu4ZBxbHigKjzblv2mLeJXyg4w1a0mHOe4l0kgOkzBi+/it58ZcQrOpNtzMJmRc7ifEqP8A094OXl1ZzQQ0gNJvB1IHZ6q9psS02GWXuVpy9pmo9q4L2D+BS6s1wEUzBiZYMpF/qv2QvpbMM6LwBsMuwLX0ncpEStxgnOzhVPaJaqW2S4/O5NLDHD70T2hT5CHA3C2+H4iHWd9J8lrz1ELxzFp6actPxDt6FXJFZPiN6i1eDx/LDXXG+3b0W0W9hzRyxuP9FCcHB0wiIphgREQAREQAREQB4AvURABEXhKAIMZiOUQMz5dVrzYHrZK1eXSfYmyhdW8G9wPRZ+TJuZfx49qMMZiGgGbADP1jqtXiHvdymGtc4kAHPl7F7zCHuEvcTEmzROx0aBr2KlxDES55afsYANLGxI7o8Vkaie9X+ef6Iu4406IMVyzHNO5yk/gDYKBmFB+64trluqVXFRYQT2Tfb31XjcZNjsBYLIld2X4xaRs6dKkItPdnv6KyyqY0HctMKwNuY96noh3KeignFsVx9TocLizlMLHiI5mkG8i8gRktbhahaJOakp4/ndGgjvKTfJQ22ReF725HN0eC4kAt+mowOljXGCGwRyTy30idlteFUHFjQ1vJE8zX2NzlYkTK6ejEidPytfxGkKdS2RurEsk/DbvzoiUMc8nw8+Ri8uES0xvn6KfBcSixyVzhtTmG8bqWtw9jjlyz3JMeCbSyQYk8sbcJostqTsRv+0GVj3aLX0qb6ZuZaFdo1AfthamHO58S4fo/0+RUnCux5UIVnhnEf5XHsP4UDyYMDuOSqV2EEns9+qV556eanH6/n0E2RyLazqEVHhWO+Y2D9zbHrsVeXS4sscsFOPZmZODg9rCIilGhERABERABERABUeK4nlb259ivLnuL4iX59APEDzlVdVl8PHx3LGnhumRB5OsA7+gWNZw5bkXEZTPd7zUbRYkn7jcDMZQAqGOxgnlvln3Tp0WM8u2Ns01G3SK3EcVH0D7QBnlbWO7zWirYs5817A++iscQqNDXSTJFjOuvoPBamrUJyETpnkLLNl73c0MUOA2pOqzpAyqzHRmIOh9VYo0rfd72UbRZosUiZurdB5mDcA2vZVqYIjs8VcpsbY/lQSEZcNYim7SJ7eoWOBdlfJYvr8xzF8/2VIKfKRq02lRSXBF5UbinibQbysK0uAETZU6NcRy5qek/mH/re9uqfFqXDIdm12Y4HEcry0yDPctt/uNDn5dy0rqv1fVmLGQr4MtgG+h2UmKW24oZmgm02bBtWc1j8oDs9+SotqRrJVmlUmCrEcm7hlZwcexOHQNFEWTIP+NisXPGWuxUZrwXDoOuSTJNPv2/j8QKL8iTB4r5dQEZa3tBzHiupXDvOXUT5n9Lq+D1+ak2cxY92XlC0uh6htyxP/aK2uxUlP6F1ERdKZgREQAREQAREQBHXq8rS46AlcpiXS4HrloYkX6SV0fFT/1HrAXJ4pxsP7ZwsXqk2qRp6KPDZ4cVEgQTlt4H8qnWqBodlzREjSJMSOxY4isbZQO7sWnxLoBg6ydo2E5lYSyNmpHHZDj6xfDpg5R0yB7FUabZ3mSfxPj4rCu6TnNpzgf5UZiPeeX4S9y5GNKjN5gfn8qSmAZv3Ks0DyUjXaJGiSi1TeJgq03EAdQtcwEZXU7mn01UTQlIul4sQdclcpVDpvoFqcM+cplXKLiDYqKURHE2Dqx1zFv0s6OJhUa1U5k9N/NZMrwo2huzguPxEkHPt0KnpVoMGNrKm3kNnDvBWbqcAwOYZg6hFXyI4p8G1D9wJ7fdkFYbG+ypMrEjptqs+eLtBjW9k7fZX8MvGqB9ue5ysofnkAzF575MXUF8jMZmNO1eOfMR0CY8khFjR6akx5LofhirZzewrmybre/D1T6x1BH6VzpMtuqiyDWRvE0dKiIu6OdCIiACIiACIiAKfFf4ff8Agrisa7PT9j2F23FP4Z93084XDY4TbXPppI8Vh9VXY1+n9jWVcQST3wqbriJFh2yf1dZlwJO48uvqqtU2zi2ywEjaSKtV0jKNJVcdvvdZ4h/VRlunvqpkTIyn1XkysXG5CyY6LfpKKSiopW1NlAKhtO1k5mnK1tExoVFinWi8qzRqGc1QDoOisB2V0ySHUbFtSJByPYQV5UbEXkRb9Ksx5GeSnbY5yLKFqhvYmaZyEwrAfsesZdqovdeQI1sr+AqNi4TGkNlwrJWc2em6mbWAEgR36qKjVAzE7I05wBGx9FGRvkmFTrc57KV7hlp09VWpvKmabSo2Nkj1oyW44K/629T65LUNbuVuuEs+tttW+uXgtPpsX4qZU1L9xnUIiLuDmQiIgAiIgAiIgCrxJk0z0uuGxpIJ7bdhiZXfYpsscOhXCcSaeaxteR27dhhZPUo2kzT0L7o5+qM95y7VRxQM2zPgtpXbOdrkef6K1lcGSb7Lnapm9BlCpntfxXhasnm+91hUEfhSEpjOhS/SP0sneSwf/jqlFMm5hZT1UbO6+azaPFIxyM2O6Kam5QU9lMG3hNY8s80LLnsN1CDJUrAT3KJoQl540/Smo1IFrDZQuFgs26KNoQutqKf5hcd7ewqrDZSh03ULRG0WqVQ5E28VYaqlPPZW2jbx9YTKtkcibDsn3r7K33CRNTSxt3D34rUYQZdR4dSt9wSkJJ2Eedyui6Zipr7mXrJ+6zcIiLpjBCIiACIiACIiAPCFxHFqJa+Ba58b/n1XcLm/iTB3kWDov1FvT1VPWQ3Y79C5pJ7Z16nG46iId2CfP9rV1bwZvl/YreYtog9bdg397LT1GaWmffkuZyKmdBjfBr6lPyWJF7xGv9lYq07yo3N0TCwVqjL5DJYTfSN1YqU9rH3ZYFs5hKKmYQhED9Zr35VrhZMp+Ed6B6YpOMgKw5xCwpUyIkhTNZ655pjFtHrRaSpGjwheBv6UgbYkxCjYjY5bDQaqZo299V4wZ7KRgzJyTGI2Zgaewpzp4KNrYBUrWyo2htkwb4q5SGQ9x7KgbR/uruHuMuzuUmLHb5IZy4L2GZ5+4XS8OoBtNoGy1HDMFJEgkZnZb8BddosW2O45/WZLe1HqIi0CgEREAEREAEREAFW4hhPmMLdcx2qyiRq1TFTado+d8QoFsgiCJHitJWYLHbXqu/8AiXhHMPmMz/mA23C4rE04JHX2VzOswvHM6HS5lONmrezzUT6fRXKlJQcizy8mVi22qwLdPVWCFjyyiyQiazdePpz2KVrTeTZZtpbWCLCyJtPWLqX5ckdNl6KXl4KUU0yx1ngZ5KZw0zXjWbW3UnLdNYjYaP7rMDv9F6B7/KlbTTWI2eRKtMEBRU2qyxklKlZG2ZsatlhMPcbxFs+7xVbD0V0/BsFA5iOz9rW0Wl3yKOpzqEbL2Cw/I3qVYRF0yVKkc8227YRESiBERABERABERABERABcn8RfD0fXTH06j+nr2LrFFiPtKhzYY5Y7ZEuLLLHK0fLK2HhVKtMrtuJcEa6XMgHbIH9LmcVgy2QZC5vUaSeJ/I38GpjM1Rb3LHlVt1JRciotNF5SshLV61napA1ZBqaxbMQw5SVI1qAKQNTWB4G+SkAusgxZgJglnjRCzDUYxTMYlSsa2KVPxV2jQWNGlK3/AAng5dd1m+ZWjpdLLI+xVzZ4wVscH4XzHmOX60XRAQjWgCBYBerp8OFYo0jn82V5ZWwiIpiEIiIAIiIAIiIAIiIAIiIALwheogDT4hsEjZa3G0A4XEro8ThubtWqr4YixCZKNqmSwlRyOM4dGS11SlGa6+vhJWrxPDp0Wdl0UJduDRx6uS7mh5F6GK5V4YRkoHYR4VCXT35FyOrXmRhqyAT5T9l5yP2UL0EyT2qBm1ZNUYoPKsUsC45oXTph7VAyaruHwxdEBZYXhq3eEwsK7h6cl8TKuXWf4k3CeFtDhI5u3ILoFWwWH5RJzKsrYx44wVRRj5Mjm7bCIikIwiIgAiIgAiIgAiIgAiIgAiIgAiIgAsXsBsRKyRAFKrw0HI+Kp1eGO2nsW5RJQ5SaObqcP3Cgdw0Lq1j8obDwSbUO8RnJnhYXg4WF1fyG/wBI8E+Q3+keCTYhfEZy7eGDZWKXDNguiDBsFkl2oTxGamjwo9iv0MI1vU7qdEtDHJsIiJRAiIgAiIgAiIgA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7" name="Picture 11" descr="http://www.orangelt.us/info/wp-content/uploads/2010/08/OrangeLT_White_Backgrou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2362200"/>
            <a:ext cx="1295400" cy="1246679"/>
          </a:xfrm>
          <a:prstGeom prst="rect">
            <a:avLst/>
          </a:prstGeom>
          <a:noFill/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76200" y="1600200"/>
            <a:ext cx="5105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Minimize negative emotions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581400" y="2667000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smtClean="0"/>
              <a:t>2) 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motions as common currency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0189" name="Picture 13" descr="http://0.tqn.com/d/history1900s/1/0/p/7/buchenwald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3505200"/>
            <a:ext cx="1981200" cy="1543251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</p:pic>
      <p:pic>
        <p:nvPicPr>
          <p:cNvPr id="50191" name="Picture 15" descr="http://valleeastronomy.pbworks.com/f/1276692085/spac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20352" y="3505200"/>
            <a:ext cx="1537648" cy="1545336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3657600" y="5334000"/>
            <a:ext cx="57150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4) Motivator of information  processing and behavior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0193" name="AutoShape 17" descr="data:image/jpeg;base64,/9j/4AAQSkZJRgABAQAAAQABAAD/2wCEAAkGBhQSERUUExIUFRUVGBkYGBcYGBccHBoeGhgVFBgaGB0XHCYeGBwjHBYVHy8gJCcpLCwsFx4xNTAqNSYrLCkBCQoKDgwOGg8PGikkHCQsLCwsKSwsKiwpLCwsLCksLCwsLCwsLCwsLCwsLCwsKSwsLCwsLCwsLCwsKSwsKSksLP/AABEIALMBGQMBIgACEQEDEQH/xAAcAAACAgMBAQAAAAAAAAAAAAAFBgMEAAIHAQj/xABDEAABAwIEBAQCCAUEAQEJAAABAgMRACEEBRIxBkFRYRMicYEykQcUQlKhscHwIzNi0eEVFpLxU4IXJENUcqKys8L/xAAZAQADAQEBAAAAAAAAAAAAAAABAgMEAAX/xAAnEQACAgICAQQCAgMAAAAAAAAAAQIRAyESMUEEEyJRYYEykSMzcf/aAAwDAQACEQMRAD8Ad201KkVbRhqnThxXmrGzU5EDSalvU3g1sGasoMTkRIFSxFbpRW1UUaFbIq3SvrUleRRoBu2K1017rrAacB5orFCK1ViB1FRKxafvClbSDTJga1dVao/rSZjUK0W+CbGlckGjTMSfDMb1zrM3fMafMxfhCvSudY52SaxZncjRiVIrKcqLVNYs1qKVIZsx1VQpTNY6aHYviNpqwVrV0F/yqsYt9E5SS7CqG6nbRSlieLnL+RTYAF9O0mBZXW/yrbL+L1WCnAo3JkACIsnbfvNM8E2hVliN6k1EqhuB4mSpRS6kIudKgZChun3jl1otpCgCkgg7EVGUJR7KqSl0eIFaPJqcItULlKgsHupqPTVhyozWhMkyuWak8LympQmpdAi9c5HUUCzatHMPAq6hNbLakU3MFAot1ppteiKmxUampqimK4gxSaj8LsaIOM9qi0DoadMWjvqMQOlTIdoLgc6bViHMOZDrYCtJ+0hQBC0dRMg8wRRttNJG2FkiVVIkV4gVuDVkidnkV7Fe1k0wDwitNNblVYVWoHEZqvi8UEJKjyrZeLHpS5xZjCEhI5neoZZ8Y2isI26KS8yJVPWtxjqDNLqwFV5ts2Ugl9fNbHMLd6F661W7RtgpFjH44wTNLLzkmiOYPWihJoxQGaLNalVq2NCeJsWUMEAwVyn0H2j8vzq8VbSJydKwHnOea16Umw7/ADNv3ehzKlgLU2kgDcgWSO56npV7hLg53Fr1Tobude9+QAPfrT87wJow6G0HdQKpsYBmARtJiTuQK2OcYaRGONy2xAacWhYLgn4PKb/yydM99Rv3JFaO5gNHnSkhWolISm0mfLbymefenXN+F1eRKPDSBMxa4+H2BJPqBW2A4WZZRrX5ikEes/rS+9GrG9h2IacQClSmwU6UA6CZFrLIP2TsfnRPJeINAUoKGkC6Cd7iY/qHmNDnFnxVrKdDalRpSNwbR3tVTEYH+GXE7BRStEbdFehM+hHQ1VpSVMhtM6jgccl1sLQZSofI9D3qJ6PQ0pcDZjpWpok+cyOm1jB9CKbH01gnj4So1xlyjZRc614k17BB9akWLja3btTinialULGoxtE2r1pZ+YpWgmqKnAttWNtHep0JpWwpFPwJ3FeOMxRLwLVC6xQ5BoHLb61BoTRFY3tWng9h+FUUhaGv6UMlcU23jcMVJfwl5FlFvdVuek39CqiXAHH7eYN6VQ3iEDztgbgfbR/TO43HpBpm0IKSlQCtQIKexEEekV85Z/l7uWY8pbWUqbOtpYsSkzp9wJSRzgitMd68kWfS4VPWpB7WpH+j36QUZgnQoJTiEJlSJPmA3WieXUcvSm9x0RKlJAF7kfpTJgosDEAmJrxbu5uY9BQJ/iFKSQBqHY/3FU/9x9W9XSVf2qLzx+x1iYypxFjP96Gv5mG1XXQFWfOQQDpB6VQcJUZ5moTz30Uji+w/ic2a0/GSrkADS9nGYBwpIkACLxQbMs7DflR5ldeQoC46twyokml4ymrehrUehwZRU5tWmX4YpbSDuBUy0VAqQk1ApVTLbNQutmuOKGLcvaqhq24xVct1RCshNKfGLqipKBtp+ZKv8D502LTSzm2CU5mDQ3AQFkdkalH5kVpxdkJrVDbwjlysM0LEgqTKe/7mn93DhQCheQD1rnj2fZi23qShgjfSEpKk+s0Nyv6T3/E0vICVCwCQQLXgjrQ4ydvsq2tLofU5EVFRPMmPetMzwDSEJSsyo2AF7+3vQnOONFNISSYJgm20ikLGccYh1eltzSAZCp0mRsSo/lSxxuXQ8pcexyc4cASr+HbTvzHf2rmLi/CU4hV7/Pem3A41KoV/qCi9Exumel96gzfIUPNLdH8wAzHUXPtV8bcX8iORclpC1lDwRimyCQNaYPYkf9V1HFIvXJsKn4CYTCwdR7xHtI/GuyrYml9T2mJh8gRTdSfV7VecZAqW0VmcmW4gs4apWMHPOpnTepsI4Bv8jXcmCjBhY5V495UlR5VedxCY2j0pe4nxxDaQncn8qEU5Ojm6Rcy5ZWSTP6VccYqDBOjw0QI8o+cXq3roS7Cii4z2qHwB0ok84ADNh1qp9YT2rlZzHFWNc+9HypT+kDIlYxjUJU8zJR1UN1I94kdx3o3icQgoPnHI79L1IlYOxoKbTtDcbR8/4TGracS42tSHEGQpJg+orrvCXGwxqNCyEvpF07BQ5qR+qeXpSh9JPCvgr+stD+G4fOB9hZ5+it/WeopLaxCkKC0KKVJMgixBHMdK9FxjmhaMqbxyPoA1opFKfCHHqcRDT5CHtgrZLh//AJV22PLpTr4XavOnBwdM1RkpK0Vw3QTiDMyn+Ej4juf0FG8XiQ0JULUtlsay4fMT+tdDu2Gm+itg8tESvejGFbaSmSkdqj+pyJkCqjipVHIbUW3IdJRXQztYkFOomB3rVL4V8JBoG6VLbgHbl70RyrLC3KlGCqloR9lhy29B8XmsTG1e5vjiCUKIAHT7VD9QKNiLbRTRj9jJomXidSQTUeKxgSN68y/DhQvvvvFRlsrtYCaelY7ya0Y1jREq23tQzIkHEZi4Z8qWVabX0khIB9DNWkZaorsrUB9k2rTAoLGNZIKfOFpWByTZQ9birKknXdGd9o1zHIQCtT70Ejyp8x077wQFTY9qEMcKB4gspcATu4QQJ3m537CuvYMMrkrQg9CQCfxoerM0PPqaaKUoYCVObXKjCUDpsok+lCOV1oLxpvYL4z4eU5gkpBhQSkE9YFJeW8IlttRUwp0m0i4E9hcHvXVOJMe0GykkdBfa1KuBz1OEfSjxPEZcEhRvoUd0k/lXRlKOkGUVLbFrDcKpUCVsOJA2IChHeTF/nRklthspPwxCp3947Ux5pmYcKkAwCErEe6T63A+dK2ZqSQUm870OfOVDKCgtCZkjjYe1qa8VpBMokiZMoEjkCJrrzT4caS4AQFpCgDuJEwa5xkOVjS7puARMgbmyQPcV0LDYV1CUoKUwAAADyAimz76IY1SsheVWjTg2qziGFD7Jqkp0bEXrOUJnFDcColKJIsOlYl6awTO1ABO0Y5UI4kwhcKCBtaAKMNgxWgWdST0O9GLadhcbRSw7C0oSCIIHOrrO1zRrG5el2ClYBA+dVcvwrUHxFSRIiuewAzMCgo0qIhW/oLn9Kq/X2PvI/GmRjENmVIbSQLD2/wA1n1lH/ib+QooNWKof0nT1/WpUKdV8IPtWiXWkrsdVrGrzeeIQmAlR3iBR4jvL9F5aVLbLbqApC06VA9Odcc4l4eXg3ihV0m6FfeH9xsRXXVZ0dIOhSe5BoJnjKMYypKlA3JbI+wdge4PMdKrinwf4IThzX5OURTrwx9JjrADb4LrYsFT50j1+2Oxv3pPxWGU2tSFCCkx++1RVulCM1szKTi9HZ387axSEqQpKkzaDz6Ebg9jVFbwBsaSOCFFT/ghYT4gtPNSbge4n5CnjE8MlErdWAJAA6k7AetYJYlB1Zuhl5LokGapA3BPaqjmYjUJECosXlDqSANImw6yeXrRDBcHLVd1cR0oKEVsE8knovYTN2VQIAIN6sZpmKT8NxY/LapMJwkyJJBmeZ7V7i8raRzHuaRpXoMZLyC28wZeX5kwvqevari0BN1jsI2NDjlgdcltsqjcTAnlXmYs4tSFBDCkpSd5BPtRq+jlS21YdTkrO6lwVcqW8ThkNulLZV68vY1WwrC1RqQtZNh5r1SzHGu4dUFCkpPJXP0NOoturFuK2yzqeK9MajNo3rxzAlt9krsoqUD/6kmPxFW+GH1PBakQkp5nvyqLOuH8SpC3luJKkwsDaNB1flTLvi9AlxVOOwzjMcUYdSttINcwwOYOHxFpUoKWZJAk9hamvM+IELwSoMkp25jsaXOGs7bwxT4zRcbKlFSAQNXkKUzPIEzRwQcYu1s7NNNqma41eKWiXCrT1PP5VTaxSkoKZkXp4d+kbLSggZaQqFACURe4M/wCLUnZvxMl6yMM20P6SSSDFjsDt0rRFPqjPJp+Ri4azcuohR8yfLPUbj8qtYwAAz+7Un5HjPAen7Kh+FEM8z4KEJ5/v2qbxfO0VWT477GH6O3EuFxsqJcUsLSjkAmDqPXcgCukpyMKGpROrrNcu4DzdjBoLrkJcWlSErVsEg6jA530i3anjI+MQ6J8RDgM/CYPyN6jkVSbpjxi5RVBHEtON7+dPUbj+9enLEOibGfwqujiQTpWkjp3qX/UUCHG5J6cj2NRtB4SXgEZtlqmN1ADkYoP44JlSyYOwt86ZuIHnHm4LY1KjnZIHKgasgJSCQQTuALA+tMkikZJLZXcxBWSnUQBvHKoHClKSQ4qOhvPpREcIqH/xT5vzHp2pVzrAutrIMlI51SEE3Vizy66GXIGPFVCHtKhveruY5QpHn8UED4uRrn+BxikKCgSFCrWPzZx0wSR707wvlroisutj/g8c2lrSIjt+tDP9TT1oBgMsKjBUsWG00S/2r/W58qk4xT2ynJ/QT+oqaTdhJUT8Ui07VVzJ98m7YCk2hI/Gjj7paSGlErWgJg/eAMA+vWruLZkBxNiBcdRQ6YOxBxHEb5/hkX2FqvZVlIB1OKF/sjajuZZS24m4idliqeWcPfYJKiBZWqAadyVaFptlLivg9vFNp8MpS8kHRyCovoV63g8ia5M42UKKVAhSTBB3BG4NdlxnD72pMGLx8XY0G4l+jVbiFOoWC8kSQft9p+9067VXFlUdNk5wb2c0afKFBSSQpJBBHIgyDXUMt4+OISklkLcSAI5BW0iet4+VcsWgpJBBBBgg2IIsQRyNEMizg4d0LAlJ8q09Unf3G4PIir5IKaJRlTHjF47EuOJWpqNJMdjtPtRJjG4nmox0AJNHctxGHUhDiXC4kgaTEAjuOvXvTG5mraYCEp26Vicl10aVERDnjmsIIcSDuog/sUTWgOrSGU2AupR3PvRnNc4QESoC9uVAHuIWOStMUlKXQ98S/gXPqvkWmJO9W8djiBKDPMiaVneIRiGltuKAInST+FLmH4gUUFF7GBE3pvbkw80tsbsmX4uPSSNIINuU0c43ytp3DLStUGPKeh5UpcP4FzxUKJIJIHz3pn45UlSWoNkqgjrauf4OrexT4PwymyW0p1SAVU4ELggoNxHI7251DwfgYC1kbnamJzAEiZI7ii3y2Ta46PnPNsMppa0EEALUn0gkRU+CyVbyGgmwUvQVckk/DNuZFG+MMAEOPpXYhZUkmTZSiUwO5BvUvBGbhDLiSjWAQSnqBeR3G8itbl8bRGKTlTAuNyD6s8WMSktrEHrY9DseYntRbK+DfrgJa/hsp3dIJBINkpn4lH8OdO2L48wTyUeMkLKNvEaSsgzNiesDah+P488YeEwhekfaKQkJtB0gbTU3Ob6RVQj5aEPiXLUtOaU7JASD1gRNBkgqIFyaYeK7LQDuBPz60FwQKlADkQfkRVov4kZJcjqnD3DzOIwZwmIEBRCm3APM0vT8QndJiCnn6xSZnP0c4zAr16StCbpeZkgdCR8Sfe1dC4dxGtBcIgpCdQFu0/jTjg800wFc6xwzNNqRpnjraOD4TjJ5JHiEOAbykBUdiDH4UwYfjlhzyaVokfFIEexpu434Py13zLcThnlyQpHPupAsR3t61y93gdwuFPjsqSJhYKrjrpiR6VRxxy70GMsnjY9YbPH2SJh5PI7mOverGN4hTiAU6y2oiI2odkbAw7aUFWuNztfrc2tFGW8Iw95SBq9gZrM2rKyxSW6AOFzBzCplx3UE7IH4GTXuOzpWIRqS3ediLetHcw4UHgqSCCYtP5Gq+W5mGEpbGkgiST9mBBHe9VTXdbMrX9CvhsAAhL7kQokERtFrCnDIsjwaAHAUuargqO3aKoIxzZbCCpJJk7dzQrFLV8RaJSmYKbD3imbbBaSocsPmLKsSpCIBgAbQfSi/gp++PnXMMKxEu6tPMJPxf9VXhX3j8z/euWNPydy+x5zbEIdKShYCkkEG9v8AB2q1g82QtPxAEWUJ2PMfvlV5LHp8qE5rk8HxUoCiPiTHxJ7f1DcfKp0OQOZh4bnh2UhQJBnbtVDNsUllpGpzStRkXuKuqyNlYCkiJuCkkUCz7gjx1BZfWFDYm9qMYx6YOTW0BsyzLErXKXTpFwqbfhTdk+ZvrQlKhJAnxFCB7daoZdwr4AUpb8jTF0iKso8daCGX2zaAFCDb1p5cXpATfbA3HHCSXgXmlAvC7gMAL79Asfj61zh/DqQYWkpPQiKfcDl7zz3gqVrcm8HyjuetOjv0a4UNf+8qUtR5yRf+kVWOTgqewSx3s5XwjxQcMooV/LVz+4eo7Hn86d8Pxc0JuVHrBNJ/G3ATuAUFiVsLPlX0P3VxsenI0T4N4sb8IYZ4+GoHyOpQCopP2DbfoeluQrsmOM1zQITlH4jjwkG8c6tbslDdgg2E7yafXuGsOtEeCgj0FciezBGCfJYcLiXBCirce1op9yPjpC8P5NSim0kG8c6kkl40PK/2KmL4XZZx0qUAyBq0k2HUHtTlhThygqSGwgCbJHLpXIeM87cexY1JIGoDSOd7etMn1LENFJdC0IVI0mNJiALdrUeLpWzuSTDLylKbLkFAkkEch3HpS/xFxCyHWEl7U0lIUTvqNXs6zJDZQ226ozCVXkEnt2pf/wBJbWhIdISpK1KmJJnlApYxitsNyl0PPDXELbrqvDWFCASjmP6gOYpxZxpUCAmR1O1cp4dcaYuhtbjqjClhChpHQSKd04fEKSVIIbSoCNZ2G5NL/F0g8W9yE/6XnkKbCwghQIb/APuK5t+7muaZXj1MrC0+hHUc5roGeMKx6HkMqS8pATBkpkjzq0CIJVKReNhXM4IN7EfpWvFuNMhka5aC2KzUEykRJmKs4LiUt7JE/sUCBrKrxXQnJos4zHKcWVruSf2K9yp0IdBO3OqtepFGtUBPZ0fAcYttxCdXbkand4yU4fKCkdEmPx3pJy3BaiJvTVgsDAsKxTxwjs9DHOci62oLOooBJ5nzH5qq22D9xP8AxFvwqEEi0fvf9akcf0JJVMD8e3as9X0XeTiSaBvoSe8R84g1o7l6VGUlaD2uPkb/AI0O/wB0gkeG2pY6hSdtiQDy70Uy/Nm3tgUkRKSLifeLxaKLhKOwLOmeZg7iAz5DrI6G5HOQbzQLC5e88RIWmT8RECTypstNosb8trWBANTPytGnURPMfMGjDJx0yeXGsnyj/Qk4vArb0c4XyE7Gi+GzFyXEoQtKFtrUZBEEJNEsFlT6mzK0khRkBI33B9962xuGfGHdKlBI0K5DaDNVbUjJTRFgcuUcKiyVSkb7mQKo/wC2n/8AxD50YwOJxIDYKEKSEpM7TYQKJ/6riP8AwJ/5VPaeg2mSPYtQQSgBSgJAJgE9JG1VMozwvCFJU04N21i/cp+8O4ofg80Bnyq7Rea3xT6yjzoSE7gqUElPcHcGmo6yziMSMMsqV/JWZV/Qo8//AKTz6H1rfFZmyQYXtStmGetNApfxKHkKBEIhSxP3hsr1EGoeFeImz/BSLFUJWoXgco6j8qb29WLyGrDMKWEhYnUZAjlyNVOLFlsNttAFbp0zzHer2I4owuFlJcCneSZlRnl2oXg8yTisXqWgp0J8oPXralSb3Wh7oPZDk7OCb1k+ciVKJuaqYjik4l4JaT4mg25AdyaUc/dddfcZSspQIEz1sAKe+GMjZwjAQi53Uo7k8zQkqWyqfmi8seI0pp9Da0LEKSZM/wCRyPKuJ8acGrwDoUglTKj/AA1jdJ3CVRsocjz3rsjzyQq5oPn+YYdwHDuoUsLTOlNo3IUCJMiCqwO1NiyST10TyRVWA+EOOW8SplGIYbXiNWlStAJcGlWhW1latIPrPOmPirFfVGNIZ0ld1QIA99vauR4LL1M4gKZGIdcQoFBbQpFwZ3UNQt/TXX+DMVjnnFrxrbbbBaDfgqJUVeYqCiFFV4KgSYm1qpOMU7JpyZy1CF4vEBQkp1CD3mnHNsW5r0F2UtCBrk3Eao9+dOD3DGGa/iMANpBktj4ZJgFP3bn0oJhl5eLOwoqHwrWb3INt7kHehzTYGqOcIxZfxSbWBmBcmD866ZwflOIb1qLMalGCsXjsDeKvYXO8GyYYaabsfMhAERysJJNQO/SK0kGWnFJEkkwme/p60ZfIMZcRhezBtkJDhOom4AtPtQbOcw8RSWZhLhOrl/DR/Mv3JSj/ANRpKzH6UXH5IS0wwDAOmXFx0vblyi9Bmc9fxK3HdK40htCRcJSDMdyTcnmaEoOgxdy2XE5k2y8+43ZP1lxIg20QjwyntKFD2AoDxklhTqFMklx0FbqYgJUYsnqTdRiw1CmnhDhpD7WIcdTNw0jsUglau/mVHtS0rh5bTyifOBzi45d+gqkZRUvyK8cmrF4sKHI/I1oRTY5hUxI+dDX8uB5/l+lVUxXCgLV/L8IFHcVA5g1A2E1bwbikX8Mn8KLetAit7HDLMsAg+lGGkAWHz96S0cQrSP5S/wA68Vxa4Nm1e81knhlJno48+OCqh8+rj8K1fw4WhSQYKhAIIkdx/mufvcX4kiAkD2/vUCuIHzuk/jekXp5fZ0vU430h1weVNNknXqPLxCk8o3AG1X8O4hIG07GL+3pXOznj3NCiPSvP9wOC+gj2NVeGT7Zn92PhDxxA6pSVBDKSgxcFYUDzuk3EDpzoPgM9SwqFOL0m0KvHYfa+YoWxxir7R+Y/vVtHEba4Cgg3orHS4tCOW7ix4y7OrBbakqSR84P/AHRDNM1bdwr+k3Da5Sdx5TfuO9KeCx7YACdMCfhgfK9W9TTkibmQTPUQfW1ZXHi/waa5r8jNqCG2/NHlT/8AiK8+vp6mgXguOQjxItYxIIEAR37djXn+33P/ACq+VMkn5M0rTqgoxgQQjyxA8yQYm1c+4+4a8JRcbcWpG5Qsk6Z6TuKNcJ8QKeWpS1woWSg7Ef3pozPIG8a2U6ikkcqorhI7TRxzJMlGJ1ISYcA1AciBv71cVkKmmS8FKGnpyINp6DvRZ7hlzL8QF6im/kWBPv3HVPOi2AzQFxxt1ABXcp+yQrmk80mtEpvtdCRinpnPcDiVJeSsDUuZvzJ6068MMqaMvrur7ANwO8UJz/hlWEUl5mSgmQDfT/cVNlOZtJBKgpK1faNxPpvXSfNaOj8HsL58UpKS2FBSlAm87G34UbwnFKUtwpUUppytx5erx0qhQKUpMbETINDeOMMW8SrSSEquOncVN4lKosf3Wtjxhc7OLd8Nu/et+NsIvBuYbFMuJDyE+GsWug3kA9JI9D2qH6N8nOGwysW4ANQKkz+FI3EvEC33llRJkn9jpQjBcqXQspurYzO/SO+6ZQwF6BfSfxIiapNfSI+4qF6UelpjkaA5dmH8rWIbaOnUkAKAWoqOogebc7zFqY80+j50S5hk+IyUlWoaSYv339BTPHjTpoZZZNXYQxn0hjwShNyd5uP+qTMXnCiDC1Get+9qGsEBYDgVpB8wEau8TsaNZy3hw2nwUkgkmT8ViRBp4Yow6JyyOfYI+vukfzFR6moCsnck+5NWWcUAoqWnWT970ip8HgS6tvSgkuKPlHYgT2qrdCJWVW8OVfAhaldkk/lTVluLxJQPCwr5SPutrge4EV1LhThpbACiBAAgTHrMUXzjPUtgB1wX2bFtXa9zWWWTktoulxemKXB7BbwDSFCFQorBsZUpSjPe9VAkJfI60SwuN8hXtMmPUlVUsLClKURBJt+/SvPnO22ejCNJIp5nw22sakK8NVyY2t1FJjzagJUkxPxAW/xTpnOL0Jg7bT0qDK1JUgxEc+h5Vpx5XGFsjPEpSpCinDE7H3qy3hT6/rV/McpTJU2NHWNifSqSH1t/EgkDmL/hWlS5K0QcOLpk+Hw/U1ZSymLioWsW0uPMAe9quIUP80smy0IxIDgk/dk+3761aay8C5SPapfFSN+dbsvp6x1MzUZTkaFjgmajCJ5prdOHR0HyrcOpr3xQn0ipcpFOESu5kzSviQD6iao4jgtgzCSO4P7iin11JI3/AH26VabUImd/Wa55Jx8i+3jl4QnvcEx/LdUnsq4/CqjuHxeHutJWgfaTcDnyuKepE78v36VuW5/f7imXqZLsR+mg+tCxlXEIOygex/djRr/cR+8v/lVPM+GWXTI/hr+8iB/yGxoZ/tB//wCZH/A/3qnLHLfRNwyR1Viy14jKxMieddb4HzXxGLCXGz5vTcGudZlidTYJCTAsQefepOGeJfBeS4LbBaeo5xWrJHkjzYumdP4icRiGFJsSL9x3rkuOx5OmJCmlFIPMTf3E11tplDhC2z5F3T+ormXG2U+BjbCEOgH3G9RwvdMeS1YVZzj6y34To0KAvH4KHagWHa0aw4ZU0YSrqk1iwPDCwYWj4VDcevUUMxmcFYiLncz+XatEY10LOVkuZ5sD8KYV97Y1ayfOVqhDjiSi5hadf6TQRSSYO4mm/hrIoRrL7bJVcap+XpRlSQits2x/HXjNlh0FCU2BbEDtIN6BpyJKx/BfQtR+yryn8edV+IllWJXOmQYlJkHuDUWGbUr9TF/auSpaOfY78O8MJTgX1KKC5B1oJBIg2npaat5pjcRlnkwuKLWHdGoIKELgxdMrExG1IrXit6iFRrEK7iiK+Kw62lGJQFpHllJIWAIg9DScXdhbVEXC2QOY15xYaDoT516laBcn7sX7CqmeOAOBCUwBYIg2MxHemrgnEYdtCwnEBtxRIh0lIUPswRyr3E8Olsl1DBWdRIWletInmANveu5/JhpVoA5HwkvEPBDifASLqK/LboJ5muvZJl7GHGhpKYCB8EXiQf8ANcrU+oqKlqKjOxJB9INXsDni2JcQspge1LkjKXkMZI6FnPGqWEaQQVX9B61zHH5wXVF55RIk6Tfzf0o7d6q5nmRxWIU84SW0wAEiCsgbR67mvMu4ffxrhUChKUiN7JGwA6UIxUVch6cnUR6yl7Vhkjq2PxA/vU2FA0gHlb5VRwaw0FNzZs6JNrCw+dqvt4hN/nXlTW2erHpAvOnJBQpVjtz9QKr5AypCSOU8/wAatZsEG5AHzq3lzYLdoJH7FW5Vjomo/wCSyN7DggjketDcWhLMBd7TbeLx72om6Sn58uVUsSjW4Vcx3m3S9Nikl2DKm2uIrYrMGlq0+Eb7QQoxPMDY9qn/ANLWBLbi0g8jf2g7UazDBpSA8hICgRMD4h3qzKVjUNiJrR72k0Q9rbT7FZ9vFCdlelvzoWc8cFto786eYHPekbiHBeG+qPhX5h77j5/nVsclLTRDLFx2mejiB4nea8OfvfeoekwbVM5iJ5CrcV9EOb+ycZ67M6qsscTuJ3g1HgcmU6mUkelXGOElk3gd6V8PI65+CVnjEjcR6UTw/GSFE/qaH4zg7SjUD78jQZ/JVp5VN48cinu5Yj6xnqFXnf8AZqf/AFBvtXMA6tBsSk1L/qjn3jSP0sSi9ZJdlcKI5mvAog2qZtgqje9b4bLlOL0Jifw9a12jFQy5HxutplDQQp1eowJsB2/GveIeIE4pJDqCw8ALK2t0PKatcLcMLZxKVBxJ8p+xJv0B/OrnE/BGJfUVpZ1KkQ5qA1DmCn7NZ7hzLcZcRQS0tTINgCYkkX6wOfrVJ/Llo+IAA3F96suZc5hngHLFsypJBERBj0P61PnOcnFuzoSgXOlItf8A6qyf0SaBza4F+X7mnHIc4ZW2G35EWCwRCRvcetA8LlgWAEJhV/mORm0U05dh0hohxpDatiNIMxzSeYqWSSSHgnYJznJmEOJcaeS6CTqCYkREWqUPoUkBNgNrXrXDcPIBWUIWFGY6RzqTBcIuqIUtXhoG43Ue3auUlW2BpgLMzpvJJ5AXj19q0wOQqWkLK2kpEGFKi0866RhuHEFvw9A0b3m/r1qtw4wgYRAU2lZClCSBsFEAetD3fo7iB8VwOnEeZh9skDYkG/T0rTKeEcSlOpjEpSo/EiVAgg3B5UexGCQpWoISlQ20WPzFbYIDDuFbmIur7KlAJ6W5mKXk/sNArFY3EIhOJwgfTtqSmVDuCL0KzPEYXUmUPNJTu2tJIMi0/aAHvTViOLFKUUYRHjr5qTsnveBFtyR71awXD7zoK3y2CqCrV/FXa0SYbQOwBocq2zqvQvZbkGGeSXUYlSgNwE2HOIFx70fweJbSmGkz/SgD8TZM+9Uc04PDlm3ltBOwEAE9SAAKgwKUsJ0O41HigkjUIkb3NrRUnWTp/o2w5YVbX7NeI0OuIJTobMaSLqkC4k2APLY8r1JlnnbTrUCrSNRG0i1WsNmCHdQcT5SIC2yFIVP4g84pbYfUy6tqZ0qMHqK6WJuNBWeDlyQdx2G1kJF68wx8A6eSqiGYIFjvWr2ISQATztUVGVcX0Wbj2uy8vEwkTck1qhQKjFU23hqIPaPzq8FJEmklHjodOyPG4gptpkUPDmhMbCrj2MF4IpQzbOCSRNhV8OO10QzZOO7L+JzaDf2NAs2xwc9tqpu4kmoTW+MKPPlks8rKyK9qhIt5XmSmVgi45j9abP8AUyseVQg9P1pHqbDYtSD5T7VOUL2UjNrQ7YTNlplJGpHtH+KMYfEtG6kD0tSHhc2F5kT+dFsG6FCCv0qE8dmmGQY38kw+IEQEqja1/wC9Cf8A2eD75+RrQYIlXxSIqz4S/vL+Z/vU/lHSkO0ntxNODcvbddhxAUINjtVfKMEhGYBKUgALVAueXesrKtLyZI9o6DnTQ0pVAChsQI/KtuHXT4ahNtRr2srDI2nPvpJcJcBO4ITPbp3oblWBRJOkVlZW7H/rRkyfzYXxDQS+gJEBSTMc42osyr+J7VlZUcnj/g8S/hbqveiKDXlZUohkTPPGN6DcMNgsCb+dz/8AYaysqy6ZNhTCNDxliLAgD0ifzrmXESi7iylalKAKgAVK2mw327VlZTYu2CR0fhPLm22EJQgJBAUe5PMzc0VxxiALA1lZUMvkrh/kgPiDJvQPPsA2r4kA1lZUsfZ6zVw2KuGQEKWE2typhwWEQ4hJWkKMG533PPevKyteV6PMxbNU5c2AqE8uqv70Hw7pKFSfhNqysroO0dJE7jpgX5E/IVMh5Ub86ysovo5dkOLcN78v0pUxe9ZWVXGRyEIrDXtZVyB5WVlZXAMrysrK44wVNh3iFCCayspZDRG/BuGAZv8A9VN9cX941lZWZmxP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95" name="Picture 19" descr="http://deathby1000papercuts.com/wp-content/uploads/2010/12/angry-sparta-the-investo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4724400"/>
            <a:ext cx="3018854" cy="1926030"/>
          </a:xfrm>
          <a:prstGeom prst="rect">
            <a:avLst/>
          </a:prstGeom>
          <a:noFill/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1524000" y="2971800"/>
            <a:ext cx="60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000" dirty="0" err="1" smtClean="0"/>
              <a:t>vs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 l="65281" t="55069" r="8149" b="29019"/>
          <a:stretch>
            <a:fillRect/>
          </a:stretch>
        </p:blipFill>
        <p:spPr bwMode="auto">
          <a:xfrm>
            <a:off x="7620000" y="1981200"/>
            <a:ext cx="712470" cy="6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5562600" y="5029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Positive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91400" y="5029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Negative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70656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Factors that Influence Decision Making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295400"/>
            <a:ext cx="2667000" cy="68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/>
              <a:t>Uncertainty</a:t>
            </a:r>
            <a:r>
              <a:rPr lang="en-US" baseline="30000" dirty="0" smtClean="0"/>
              <a:t>2,3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 descr="C:\Users\Javier\Desktop\Are-you-a-good-decision-mak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1524000"/>
            <a:ext cx="3352800" cy="2670142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53000" y="47244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700" dirty="0" smtClean="0"/>
              <a:t>Sad</a:t>
            </a:r>
            <a:r>
              <a:rPr lang="en-US" sz="2700" baseline="30000" dirty="0" smtClean="0"/>
              <a:t>8</a:t>
            </a:r>
            <a:endParaRPr kumimoji="0" lang="en-US" sz="27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41475" y="3733800"/>
            <a:ext cx="2590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700" dirty="0" smtClean="0"/>
              <a:t>Sexual Arousal</a:t>
            </a:r>
            <a:r>
              <a:rPr lang="en-US" sz="2700" baseline="30000" dirty="0" smtClean="0"/>
              <a:t>5</a:t>
            </a:r>
            <a:endParaRPr kumimoji="0" lang="en-US" sz="27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90800" y="1219200"/>
            <a:ext cx="12954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</a:t>
            </a:r>
            <a:r>
              <a:rPr kumimoji="0" lang="en-US" sz="320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315200" y="236220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</a:t>
            </a:r>
            <a:r>
              <a:rPr kumimoji="0" lang="en-US" sz="320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3,4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19800" y="3429000"/>
            <a:ext cx="2286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/>
              <a:t>Ownership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76200" y="4495800"/>
            <a:ext cx="1524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700" dirty="0" smtClean="0"/>
              <a:t>Hunger</a:t>
            </a:r>
            <a:r>
              <a:rPr lang="en-US" sz="2700" baseline="30000" dirty="0" smtClean="0"/>
              <a:t>6</a:t>
            </a:r>
            <a:endParaRPr kumimoji="0" lang="en-US" sz="27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0" y="3124200"/>
            <a:ext cx="3429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Visceral States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638800" y="4038600"/>
            <a:ext cx="16764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700" dirty="0" smtClean="0"/>
              <a:t>Relaxed</a:t>
            </a:r>
            <a:r>
              <a:rPr lang="en-US" sz="2700" baseline="30000" dirty="0" smtClean="0"/>
              <a:t>7</a:t>
            </a:r>
            <a:endParaRPr kumimoji="0" lang="en-US" sz="27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010400" y="4572000"/>
            <a:ext cx="20574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700" dirty="0" smtClean="0"/>
              <a:t>Disgusted</a:t>
            </a:r>
            <a:r>
              <a:rPr lang="en-US" sz="2700" baseline="30000" dirty="0" smtClean="0"/>
              <a:t>8</a:t>
            </a:r>
            <a:endParaRPr kumimoji="0" lang="en-US" sz="27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059680" y="6065520"/>
            <a:ext cx="23622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aseline="30000" noProof="0" dirty="0" smtClean="0"/>
              <a:t>6</a:t>
            </a:r>
            <a:r>
              <a:rPr lang="en-US" sz="1600" noProof="0" dirty="0" smtClean="0"/>
              <a:t>(Read &amp; </a:t>
            </a:r>
            <a:r>
              <a:rPr lang="en-US" sz="1600" noProof="0" dirty="0" err="1" smtClean="0"/>
              <a:t>Leeuwen</a:t>
            </a:r>
            <a:r>
              <a:rPr lang="en-US" sz="1600" noProof="0" dirty="0" smtClean="0"/>
              <a:t>, 1998)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590800" y="6431280"/>
            <a:ext cx="335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aseline="30000" noProof="0" dirty="0" smtClean="0"/>
              <a:t>8</a:t>
            </a:r>
            <a:r>
              <a:rPr lang="en-US" sz="1600" noProof="0" dirty="0" smtClean="0"/>
              <a:t>(Lerner, Small &amp; </a:t>
            </a:r>
            <a:r>
              <a:rPr lang="en-US" sz="1600" noProof="0" dirty="0" err="1" smtClean="0"/>
              <a:t>Loewenstein</a:t>
            </a:r>
            <a:r>
              <a:rPr lang="en-US" sz="1600" noProof="0" dirty="0" smtClean="0"/>
              <a:t>, 2004)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85800" y="1295400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7200" y="24384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>
          <a:xfrm rot="16200000">
            <a:off x="-419099" y="15621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Perceived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value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762000" y="2438400"/>
            <a:ext cx="1524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/>
              <a:t>time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63" name="Picture 15" descr="http://www.mint.com/images/landing/mone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676400"/>
            <a:ext cx="609600" cy="675207"/>
          </a:xfrm>
          <a:prstGeom prst="rect">
            <a:avLst/>
          </a:prstGeom>
          <a:noFill/>
        </p:spPr>
      </p:pic>
      <p:pic>
        <p:nvPicPr>
          <p:cNvPr id="2065" name="Picture 17" descr="http://upload.wikimedia.org/wikipedia/en/f/fa/Stacks_of_mone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DD4"/>
              </a:clrFrom>
              <a:clrTo>
                <a:srgbClr val="FFFD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676400"/>
            <a:ext cx="793812" cy="723563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152400" y="5791200"/>
            <a:ext cx="19729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aseline="30000" dirty="0" smtClean="0"/>
              <a:t>1</a:t>
            </a:r>
            <a:r>
              <a:rPr lang="en-US" sz="1600" dirty="0" smtClean="0"/>
              <a:t> (Lowenstein, 1992) </a:t>
            </a:r>
            <a:endParaRPr lang="en-US" sz="1600" dirty="0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67640" y="6431280"/>
            <a:ext cx="335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aseline="30000" noProof="0" dirty="0" smtClean="0"/>
              <a:t>7</a:t>
            </a:r>
            <a:r>
              <a:rPr lang="en-US" sz="1600" noProof="0" dirty="0" smtClean="0"/>
              <a:t>(Pham, Hung, </a:t>
            </a:r>
            <a:r>
              <a:rPr lang="en-US" sz="1600" noProof="0" dirty="0" err="1" smtClean="0"/>
              <a:t>Gorn</a:t>
            </a:r>
            <a:r>
              <a:rPr lang="en-US" sz="1600" noProof="0" dirty="0" smtClean="0"/>
              <a:t>, 2011)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57400" y="5772686"/>
            <a:ext cx="32896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aseline="30000" dirty="0" smtClean="0"/>
              <a:t>2</a:t>
            </a:r>
            <a:r>
              <a:rPr lang="en-US" sz="1600" dirty="0" smtClean="0"/>
              <a:t>(Bar-Anan., Wilson &amp; Gilbert , 2009) 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152400" y="6096000"/>
            <a:ext cx="22890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aseline="30000" dirty="0" smtClean="0"/>
              <a:t>4</a:t>
            </a:r>
            <a:r>
              <a:rPr lang="en-US" sz="1600" dirty="0" smtClean="0"/>
              <a:t>(</a:t>
            </a:r>
            <a:r>
              <a:rPr lang="en-US" sz="1600" dirty="0" err="1" smtClean="0"/>
              <a:t>MacGregor</a:t>
            </a:r>
            <a:r>
              <a:rPr lang="en-US" sz="1600" dirty="0" smtClean="0"/>
              <a:t> et al., </a:t>
            </a:r>
            <a:r>
              <a:rPr lang="en-US" sz="1600" dirty="0" smtClean="0"/>
              <a:t>2005)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5288280" y="5760720"/>
            <a:ext cx="335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aseline="30000" noProof="0" dirty="0" smtClean="0"/>
              <a:t>3</a:t>
            </a:r>
            <a:r>
              <a:rPr lang="en-US" sz="1600" noProof="0" dirty="0" smtClean="0"/>
              <a:t>(Lerner, &amp; </a:t>
            </a:r>
            <a:r>
              <a:rPr lang="en-US" sz="1600" noProof="0" dirty="0" err="1" smtClean="0"/>
              <a:t>Tiedens</a:t>
            </a:r>
            <a:r>
              <a:rPr lang="en-US" sz="1600" noProof="0" dirty="0" smtClean="0"/>
              <a:t>, 2006)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2362200" y="6096000"/>
            <a:ext cx="3352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aseline="30000" noProof="0" dirty="0" smtClean="0"/>
              <a:t>5</a:t>
            </a:r>
            <a:r>
              <a:rPr lang="en-US" sz="1600" noProof="0" dirty="0" smtClean="0"/>
              <a:t>(</a:t>
            </a:r>
            <a:r>
              <a:rPr lang="en-US" sz="1600" noProof="0" dirty="0" err="1" smtClean="0"/>
              <a:t>Ariely</a:t>
            </a:r>
            <a:r>
              <a:rPr lang="en-US" sz="1600" dirty="0" smtClean="0"/>
              <a:t> </a:t>
            </a:r>
            <a:r>
              <a:rPr lang="en-US" sz="1600" noProof="0" dirty="0" smtClean="0"/>
              <a:t>&amp; </a:t>
            </a:r>
            <a:r>
              <a:rPr lang="en-US" sz="1600" noProof="0" dirty="0" err="1" smtClean="0"/>
              <a:t>Loewenstein</a:t>
            </a:r>
            <a:r>
              <a:rPr lang="en-US" sz="1600" noProof="0" dirty="0" smtClean="0"/>
              <a:t>, 2006)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67" name="Picture 19" descr="http://3.bp.blogspot.com/-11FFM_zOOsk/Te7Xz8wvq9I/AAAAAAAABQc/p8wbfbYtJaU/s1600/GroceryCart_Fu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114800"/>
            <a:ext cx="1295400" cy="1671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Decision Making and Physiology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562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Somatic Marker Hypothesis (SMH)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BF536-7E2A-437A-B3B3-3A9D95EB9BAF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5" name="Group 6"/>
          <p:cNvGrpSpPr/>
          <p:nvPr/>
        </p:nvGrpSpPr>
        <p:grpSpPr>
          <a:xfrm>
            <a:off x="1938567" y="3439300"/>
            <a:ext cx="1179689" cy="723900"/>
            <a:chOff x="3429000" y="1905000"/>
            <a:chExt cx="1179689" cy="723900"/>
          </a:xfrm>
        </p:grpSpPr>
        <p:pic>
          <p:nvPicPr>
            <p:cNvPr id="13313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905000"/>
              <a:ext cx="1179689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86200" y="198120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081567" y="3439300"/>
            <a:ext cx="1179689" cy="723900"/>
            <a:chOff x="3429000" y="1905000"/>
            <a:chExt cx="1179689" cy="723900"/>
          </a:xfrm>
        </p:grpSpPr>
        <p:pic>
          <p:nvPicPr>
            <p:cNvPr id="9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905000"/>
              <a:ext cx="1179689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3886200" y="198120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4300767" y="3439300"/>
            <a:ext cx="1179689" cy="723900"/>
            <a:chOff x="3429000" y="1905000"/>
            <a:chExt cx="1179689" cy="723900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905000"/>
              <a:ext cx="1179689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886200" y="198120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5443767" y="3439300"/>
            <a:ext cx="1179689" cy="723900"/>
            <a:chOff x="3429000" y="1905000"/>
            <a:chExt cx="1179689" cy="723900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9000" y="1905000"/>
              <a:ext cx="1179689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886200" y="198120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D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70456" y="4583669"/>
            <a:ext cx="277229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Disadvantageous</a:t>
            </a:r>
            <a:r>
              <a:rPr lang="en-US" dirty="0" smtClean="0"/>
              <a:t> decks</a:t>
            </a:r>
          </a:p>
          <a:p>
            <a:r>
              <a:rPr lang="en-US" dirty="0" smtClean="0"/>
              <a:t>Lead to </a:t>
            </a:r>
            <a:r>
              <a:rPr lang="en-US" dirty="0" smtClean="0"/>
              <a:t>overall loss</a:t>
            </a:r>
          </a:p>
          <a:p>
            <a:endParaRPr lang="en-US" sz="1200" dirty="0"/>
          </a:p>
          <a:p>
            <a:r>
              <a:rPr lang="en-US" dirty="0" smtClean="0"/>
              <a:t>Risky option (high variance)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42256" y="4544200"/>
            <a:ext cx="3276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Advantageous </a:t>
            </a:r>
            <a:r>
              <a:rPr lang="en-US" dirty="0" smtClean="0"/>
              <a:t>decks</a:t>
            </a:r>
          </a:p>
          <a:p>
            <a:r>
              <a:rPr lang="en-US" dirty="0" smtClean="0"/>
              <a:t>Lead </a:t>
            </a:r>
            <a:r>
              <a:rPr lang="en-US" dirty="0" smtClean="0"/>
              <a:t>to overall gain</a:t>
            </a:r>
          </a:p>
          <a:p>
            <a:endParaRPr lang="en-US" sz="1400" dirty="0"/>
          </a:p>
          <a:p>
            <a:r>
              <a:rPr lang="en-US" dirty="0" smtClean="0"/>
              <a:t>Safe option (low variance)</a:t>
            </a:r>
            <a:endParaRPr lang="en-US" dirty="0"/>
          </a:p>
        </p:txBody>
      </p:sp>
      <p:sp>
        <p:nvSpPr>
          <p:cNvPr id="22" name="Right Brace 21"/>
          <p:cNvSpPr/>
          <p:nvPr/>
        </p:nvSpPr>
        <p:spPr>
          <a:xfrm rot="5400000">
            <a:off x="2813456" y="3172600"/>
            <a:ext cx="304800" cy="22860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 rot="5400000">
            <a:off x="5251856" y="3172600"/>
            <a:ext cx="304800" cy="2286000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86000" y="2514600"/>
            <a:ext cx="5181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1600" dirty="0" smtClean="0"/>
              <a:t>(</a:t>
            </a:r>
            <a:r>
              <a:rPr lang="en-US" sz="1600" dirty="0" err="1" smtClean="0"/>
              <a:t>Bechara</a:t>
            </a:r>
            <a:r>
              <a:rPr lang="en-US" sz="1600" dirty="0" smtClean="0"/>
              <a:t> </a:t>
            </a:r>
            <a:r>
              <a:rPr lang="en-US" sz="1600" dirty="0"/>
              <a:t>A., </a:t>
            </a:r>
            <a:r>
              <a:rPr lang="en-US" sz="1600" dirty="0" err="1"/>
              <a:t>Damasio</a:t>
            </a:r>
            <a:r>
              <a:rPr lang="en-US" sz="1600" dirty="0"/>
              <a:t> H., &amp; </a:t>
            </a:r>
            <a:r>
              <a:rPr lang="en-US" sz="1600" dirty="0" err="1"/>
              <a:t>Tranel</a:t>
            </a:r>
            <a:r>
              <a:rPr lang="en-US" sz="1600" dirty="0"/>
              <a:t> D. </a:t>
            </a:r>
            <a:r>
              <a:rPr lang="en-US" sz="1600" dirty="0" smtClean="0"/>
              <a:t>1991, 1997)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75056" y="5909846"/>
            <a:ext cx="8768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Observation</a:t>
            </a:r>
            <a:r>
              <a:rPr lang="en-US" sz="2000" dirty="0" smtClean="0"/>
              <a:t>: Higher EDA responses before choosing risky </a:t>
            </a:r>
            <a:r>
              <a:rPr lang="en-US" sz="2000" dirty="0" smtClean="0"/>
              <a:t>and </a:t>
            </a:r>
            <a:r>
              <a:rPr lang="en-US" sz="2000" dirty="0" smtClean="0"/>
              <a:t>disadvantageous options, even before people could consciously identify the risky decks.</a:t>
            </a:r>
            <a:endParaRPr lang="en-US" sz="2000" dirty="0"/>
          </a:p>
        </p:txBody>
      </p:sp>
      <p:sp>
        <p:nvSpPr>
          <p:cNvPr id="26" name="Curved Up Arrow 25"/>
          <p:cNvSpPr/>
          <p:nvPr/>
        </p:nvSpPr>
        <p:spPr>
          <a:xfrm rot="16200000">
            <a:off x="6852056" y="3591700"/>
            <a:ext cx="838200" cy="5334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90256" y="3667900"/>
            <a:ext cx="122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100 Trials</a:t>
            </a:r>
            <a:endParaRPr lang="en-US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856" y="34393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381000" y="1828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Theory</a:t>
            </a:r>
            <a:r>
              <a:rPr lang="en-US" sz="2000" dirty="0" smtClean="0"/>
              <a:t>: Physiological responses (a.k.a. somatic markers), learned in daily life activity, consciously or unconsciously influence the decision-making process.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29718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Experiment</a:t>
            </a:r>
            <a:r>
              <a:rPr lang="en-US" sz="2000" dirty="0" smtClean="0"/>
              <a:t>: Iowa Gambling task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6840</TotalTime>
  <Words>1931</Words>
  <Application>Microsoft Office PowerPoint</Application>
  <PresentationFormat>On-screen Show (4:3)</PresentationFormat>
  <Paragraphs>501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The Effect of Emotions  on Economic Decision-Making</vt:lpstr>
      <vt:lpstr>Contents</vt:lpstr>
      <vt:lpstr>Motivation &amp; Project Goals</vt:lpstr>
      <vt:lpstr>Slide 4</vt:lpstr>
      <vt:lpstr>Project Goals</vt:lpstr>
      <vt:lpstr>Background</vt:lpstr>
      <vt:lpstr>Roles of Emotions in Decision Making</vt:lpstr>
      <vt:lpstr>Factors that Influence Decision Making</vt:lpstr>
      <vt:lpstr>Decision Making and Physiology</vt:lpstr>
      <vt:lpstr>Anger and Fear</vt:lpstr>
      <vt:lpstr>Experimental Setting</vt:lpstr>
      <vt:lpstr>Experimental Setting</vt:lpstr>
      <vt:lpstr>Experimental Setting: 1 Trial</vt:lpstr>
      <vt:lpstr>Data Synchronization &amp; Visualization</vt:lpstr>
      <vt:lpstr>Data Synchronization</vt:lpstr>
      <vt:lpstr>Data Visualization (Neutral)</vt:lpstr>
      <vt:lpstr>Data Visualization (Anger)</vt:lpstr>
      <vt:lpstr>Data Visualization (Fear)</vt:lpstr>
      <vt:lpstr>Preliminary Data Analysis</vt:lpstr>
      <vt:lpstr>Behavioral Responses: Speed</vt:lpstr>
      <vt:lpstr>Behavioral Responses: Performance</vt:lpstr>
      <vt:lpstr>Behavioral Responses: Risk Preference</vt:lpstr>
      <vt:lpstr>Slide 23</vt:lpstr>
      <vt:lpstr>Preprocessing for EDA Analysis</vt:lpstr>
      <vt:lpstr>Anticipatory Responses: SMH</vt:lpstr>
      <vt:lpstr>Main Limitations of the Analysis</vt:lpstr>
      <vt:lpstr>Conclusions</vt:lpstr>
      <vt:lpstr>References I</vt:lpstr>
      <vt:lpstr>References II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Javier</dc:creator>
  <cp:lastModifiedBy>Javier</cp:lastModifiedBy>
  <cp:revision>418</cp:revision>
  <dcterms:created xsi:type="dcterms:W3CDTF">2011-11-03T23:40:27Z</dcterms:created>
  <dcterms:modified xsi:type="dcterms:W3CDTF">2011-12-09T17:01:09Z</dcterms:modified>
</cp:coreProperties>
</file>