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74" r:id="rId5"/>
    <p:sldId id="266" r:id="rId6"/>
    <p:sldId id="267" r:id="rId7"/>
    <p:sldId id="280" r:id="rId8"/>
    <p:sldId id="278" r:id="rId9"/>
    <p:sldId id="281" r:id="rId10"/>
    <p:sldId id="279" r:id="rId11"/>
    <p:sldId id="275" r:id="rId12"/>
    <p:sldId id="276" r:id="rId13"/>
    <p:sldId id="277" r:id="rId14"/>
    <p:sldId id="285" r:id="rId15"/>
    <p:sldId id="265" r:id="rId16"/>
    <p:sldId id="282" r:id="rId17"/>
    <p:sldId id="287" r:id="rId18"/>
    <p:sldId id="283" r:id="rId19"/>
    <p:sldId id="284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97" autoAdjust="0"/>
    <p:restoredTop sz="94660"/>
  </p:normalViewPr>
  <p:slideViewPr>
    <p:cSldViewPr>
      <p:cViewPr>
        <p:scale>
          <a:sx n="52" d="100"/>
          <a:sy n="52" d="100"/>
        </p:scale>
        <p:origin x="-217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ACA-00F1-4981-80F7-0B7237E2DA41}" type="datetimeFigureOut">
              <a:rPr kumimoji="1" lang="ja-JP" altLang="en-US" smtClean="0"/>
              <a:t>2010/12/7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BEEE-2483-43C1-8570-0DE2F67D9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ACA-00F1-4981-80F7-0B7237E2DA41}" type="datetimeFigureOut">
              <a:rPr kumimoji="1" lang="ja-JP" altLang="en-US" smtClean="0"/>
              <a:t>2010/12/7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BEEE-2483-43C1-8570-0DE2F67D9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ACA-00F1-4981-80F7-0B7237E2DA41}" type="datetimeFigureOut">
              <a:rPr kumimoji="1" lang="ja-JP" altLang="en-US" smtClean="0"/>
              <a:t>2010/12/7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BEEE-2483-43C1-8570-0DE2F67D9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ACA-00F1-4981-80F7-0B7237E2DA41}" type="datetimeFigureOut">
              <a:rPr kumimoji="1" lang="ja-JP" altLang="en-US" smtClean="0"/>
              <a:t>2010/12/7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BEEE-2483-43C1-8570-0DE2F67D9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ACA-00F1-4981-80F7-0B7237E2DA41}" type="datetimeFigureOut">
              <a:rPr kumimoji="1" lang="ja-JP" altLang="en-US" smtClean="0"/>
              <a:t>2010/12/7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BEEE-2483-43C1-8570-0DE2F67D9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ACA-00F1-4981-80F7-0B7237E2DA41}" type="datetimeFigureOut">
              <a:rPr kumimoji="1" lang="ja-JP" altLang="en-US" smtClean="0"/>
              <a:t>2010/12/7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BEEE-2483-43C1-8570-0DE2F67D9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ACA-00F1-4981-80F7-0B7237E2DA41}" type="datetimeFigureOut">
              <a:rPr kumimoji="1" lang="ja-JP" altLang="en-US" smtClean="0"/>
              <a:t>2010/12/7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BEEE-2483-43C1-8570-0DE2F67D9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ACA-00F1-4981-80F7-0B7237E2DA41}" type="datetimeFigureOut">
              <a:rPr kumimoji="1" lang="ja-JP" altLang="en-US" smtClean="0"/>
              <a:t>2010/12/7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BEEE-2483-43C1-8570-0DE2F67D9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ACA-00F1-4981-80F7-0B7237E2DA41}" type="datetimeFigureOut">
              <a:rPr kumimoji="1" lang="ja-JP" altLang="en-US" smtClean="0"/>
              <a:t>2010/12/7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BEEE-2483-43C1-8570-0DE2F67D9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ACA-00F1-4981-80F7-0B7237E2DA41}" type="datetimeFigureOut">
              <a:rPr kumimoji="1" lang="ja-JP" altLang="en-US" smtClean="0"/>
              <a:t>2010/12/7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BEEE-2483-43C1-8570-0DE2F67D9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ACA-00F1-4981-80F7-0B7237E2DA41}" type="datetimeFigureOut">
              <a:rPr kumimoji="1" lang="ja-JP" altLang="en-US" smtClean="0"/>
              <a:t>2010/12/7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BEEE-2483-43C1-8570-0DE2F67D9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75ACA-00F1-4981-80F7-0B7237E2DA41}" type="datetimeFigureOut">
              <a:rPr kumimoji="1" lang="ja-JP" altLang="en-US" smtClean="0"/>
              <a:t>2010/12/7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5BEEE-2483-43C1-8570-0DE2F67D9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kanes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Final Project</a:t>
            </a:r>
            <a:br>
              <a:rPr kumimoji="1" lang="en-US" altLang="ja-JP" dirty="0" smtClean="0"/>
            </a:br>
            <a:r>
              <a:rPr kumimoji="1" lang="en-US" altLang="ja-JP" dirty="0" smtClean="0"/>
              <a:t>Classification of Sleep data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err="1" smtClean="0"/>
              <a:t>Akane</a:t>
            </a:r>
            <a:r>
              <a:rPr kumimoji="1" lang="en-US" altLang="ja-JP" dirty="0" smtClean="0"/>
              <a:t> Sano</a:t>
            </a:r>
          </a:p>
          <a:p>
            <a:r>
              <a:rPr lang="en-US" altLang="ja-JP" dirty="0" smtClean="0">
                <a:hlinkClick r:id="rId2"/>
              </a:rPr>
              <a:t>akanes@mit.edu</a:t>
            </a:r>
            <a:endParaRPr lang="en-US" altLang="ja-JP" dirty="0" smtClean="0"/>
          </a:p>
          <a:p>
            <a:r>
              <a:rPr kumimoji="1" lang="en-US" altLang="ja-JP" dirty="0" smtClean="0"/>
              <a:t>Affective Computing Group</a:t>
            </a:r>
          </a:p>
          <a:p>
            <a:r>
              <a:rPr kumimoji="1" lang="en-US" altLang="ja-JP" dirty="0" smtClean="0"/>
              <a:t>Media Lab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ja-JP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62500" lnSpcReduction="20000"/>
          </a:bodyPr>
          <a:lstStyle/>
          <a:p>
            <a:pPr marL="514350" indent="-514350"/>
            <a:r>
              <a:rPr lang="en-US" dirty="0" smtClean="0"/>
              <a:t>Using </a:t>
            </a:r>
            <a:r>
              <a:rPr lang="en-US" dirty="0" err="1" smtClean="0"/>
              <a:t>Matlab</a:t>
            </a:r>
            <a:endParaRPr lang="en-US" dirty="0"/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/>
              <a:t>k</a:t>
            </a:r>
            <a:r>
              <a:rPr lang="en-US" dirty="0" smtClean="0"/>
              <a:t> Nearest Neighbors (k=1-199)</a:t>
            </a:r>
          </a:p>
          <a:p>
            <a:pPr marL="514350" indent="-514350"/>
            <a:r>
              <a:rPr lang="en-US" dirty="0" smtClean="0"/>
              <a:t>Support Vector Machine (</a:t>
            </a:r>
            <a:r>
              <a:rPr lang="en-US" dirty="0" err="1" smtClean="0"/>
              <a:t>libSVM</a:t>
            </a:r>
            <a:r>
              <a:rPr lang="en-US" dirty="0" smtClean="0"/>
              <a:t>)</a:t>
            </a:r>
          </a:p>
          <a:p>
            <a:pPr marL="914400" lvl="1" indent="-514350"/>
            <a:r>
              <a:rPr lang="en-US" dirty="0" smtClean="0"/>
              <a:t>Linear</a:t>
            </a:r>
          </a:p>
          <a:p>
            <a:pPr marL="914400" lvl="1" indent="-514350"/>
            <a:r>
              <a:rPr lang="en-US" dirty="0" smtClean="0"/>
              <a:t>Polynomial</a:t>
            </a:r>
          </a:p>
          <a:p>
            <a:pPr marL="914400" lvl="1" indent="-514350"/>
            <a:r>
              <a:rPr lang="en-US" dirty="0" smtClean="0"/>
              <a:t>Radial Basis Function</a:t>
            </a:r>
          </a:p>
          <a:p>
            <a:pPr marL="914400" lvl="1" indent="-514350"/>
            <a:endParaRPr lang="en-US" dirty="0"/>
          </a:p>
          <a:p>
            <a:pPr marL="914400" lvl="1" indent="-514350"/>
            <a:r>
              <a:rPr lang="en-US" dirty="0" smtClean="0"/>
              <a:t>Dynamic features (still working)</a:t>
            </a:r>
          </a:p>
          <a:p>
            <a:pPr marL="914400" lvl="1" indent="-514350"/>
            <a:endParaRPr lang="en-US" dirty="0" smtClean="0"/>
          </a:p>
          <a:p>
            <a:pPr marL="514350" indent="-514350"/>
            <a:r>
              <a:rPr lang="en-US" dirty="0" smtClean="0"/>
              <a:t>Neural Network (n=2, 4, 6, 8, 10, 20)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Hidden </a:t>
            </a:r>
            <a:r>
              <a:rPr lang="en-US" dirty="0" err="1" smtClean="0"/>
              <a:t>Marcov</a:t>
            </a:r>
            <a:r>
              <a:rPr lang="en-US" dirty="0" smtClean="0"/>
              <a:t> Model / </a:t>
            </a:r>
            <a:r>
              <a:rPr lang="en-US" dirty="0" err="1" smtClean="0"/>
              <a:t>Baysian</a:t>
            </a:r>
            <a:r>
              <a:rPr lang="en-US" dirty="0" smtClean="0"/>
              <a:t> Network (still working)</a:t>
            </a:r>
          </a:p>
          <a:p>
            <a:pPr marL="914400" lvl="1" indent="-514350"/>
            <a:r>
              <a:rPr lang="en-US" dirty="0" smtClean="0"/>
              <a:t>Gaussian Mixture Model (HMM toolbox Errors, </a:t>
            </a:r>
            <a:r>
              <a:rPr lang="en-US" dirty="0" err="1" smtClean="0"/>
              <a:t>Bayes</a:t>
            </a:r>
            <a:r>
              <a:rPr lang="en-US" dirty="0" smtClean="0"/>
              <a:t> Net toolbox : Errors)</a:t>
            </a:r>
          </a:p>
          <a:p>
            <a:pPr marL="914400" lvl="1" indent="-514350"/>
            <a:r>
              <a:rPr lang="en-US" dirty="0" smtClean="0"/>
              <a:t>Discrete Model (</a:t>
            </a:r>
            <a:r>
              <a:rPr lang="en-US" dirty="0" smtClean="0"/>
              <a:t>HMM toolbox Errors)</a:t>
            </a:r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Methods (cont.)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Leave one subject out</a:t>
            </a:r>
          </a:p>
          <a:p>
            <a:r>
              <a:rPr lang="en-US" altLang="ja-JP" dirty="0" smtClean="0"/>
              <a:t>Compare Accuracy</a:t>
            </a:r>
          </a:p>
          <a:p>
            <a:pPr lvl="1"/>
            <a:r>
              <a:rPr lang="en-US" altLang="ja-JP" dirty="0" smtClean="0"/>
              <a:t>Classification Methods</a:t>
            </a:r>
          </a:p>
          <a:p>
            <a:pPr lvl="1"/>
            <a:r>
              <a:rPr lang="en-US" altLang="ja-JP" dirty="0" smtClean="0"/>
              <a:t>Features</a:t>
            </a:r>
          </a:p>
          <a:p>
            <a:pPr lvl="1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 – Accuracy [%] (SVM)</a:t>
            </a:r>
            <a:endParaRPr kumimoji="1" lang="ja-JP" alt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28662" y="1643074"/>
          <a:ext cx="5370327" cy="21250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89004"/>
                <a:gridCol w="1360441"/>
                <a:gridCol w="1360441"/>
                <a:gridCol w="1360441"/>
              </a:tblGrid>
              <a:tr h="351447"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8895" marR="18895" marT="1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u="none" strike="noStrike" dirty="0" smtClean="0">
                          <a:latin typeface="+mj-lt"/>
                        </a:rPr>
                        <a:t>SVM</a:t>
                      </a:r>
                      <a:endParaRPr lang="en-US" sz="22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8895" marR="18895" marT="1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22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8895" marR="18895" marT="1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22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8895" marR="18895" marT="1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u="none" strike="noStrike" dirty="0" smtClean="0">
                          <a:latin typeface="+mj-lt"/>
                        </a:rPr>
                        <a:t>Features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8895" marR="18895" marT="1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latin typeface="+mj-lt"/>
                        </a:rPr>
                        <a:t>Linear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8895" marR="18895" marT="1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Poly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RGB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4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ALL</a:t>
                      </a:r>
                      <a:endParaRPr lang="en-US" sz="2200" b="0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8895" marR="18895" marT="1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73.2</a:t>
                      </a:r>
                      <a:endParaRPr lang="en-US" altLang="ja-JP" sz="2200" b="0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8895" marR="18895" marT="1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u="none" strike="noStrike" dirty="0" smtClean="0">
                          <a:latin typeface="+mj-lt"/>
                        </a:rPr>
                        <a:t>72.4</a:t>
                      </a:r>
                      <a:endParaRPr lang="en-US" altLang="ja-JP" sz="2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8895" marR="18895" marT="1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u="none" strike="noStrike" dirty="0" smtClean="0">
                          <a:latin typeface="+mj-lt"/>
                        </a:rPr>
                        <a:t>71.5</a:t>
                      </a:r>
                      <a:endParaRPr lang="en-US" altLang="ja-JP" sz="2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8895" marR="18895" marT="1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4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latin typeface="+mj-lt"/>
                        </a:rPr>
                        <a:t>EEG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8895" marR="18895" marT="1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u="none" strike="noStrike" dirty="0" smtClean="0">
                          <a:latin typeface="+mj-lt"/>
                        </a:rPr>
                        <a:t>71.3</a:t>
                      </a:r>
                      <a:endParaRPr lang="en-US" altLang="ja-JP" sz="2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8895" marR="18895" marT="1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72.6</a:t>
                      </a:r>
                      <a:endParaRPr lang="en-US" altLang="ja-JP" sz="2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18895" marR="18895" marT="1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u="none" strike="noStrike" dirty="0" smtClean="0">
                          <a:latin typeface="+mj-lt"/>
                        </a:rPr>
                        <a:t>69.9</a:t>
                      </a:r>
                      <a:endParaRPr lang="en-US" altLang="ja-JP" sz="2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8895" marR="18895" marT="1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4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latin typeface="+mj-lt"/>
                        </a:rPr>
                        <a:t>EDA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8895" marR="18895" marT="1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72.6</a:t>
                      </a:r>
                      <a:endParaRPr lang="en-US" altLang="ja-JP" sz="2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18895" marR="18895" marT="1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72.6</a:t>
                      </a:r>
                      <a:endParaRPr lang="en-US" altLang="ja-JP" sz="2200" b="0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18895" marR="18895" marT="1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72.6</a:t>
                      </a:r>
                      <a:endParaRPr lang="en-US" altLang="ja-JP" sz="2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18895" marR="18895" marT="1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4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smtClean="0">
                          <a:latin typeface="+mj-lt"/>
                        </a:rPr>
                        <a:t>MOTION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8895" marR="18895" marT="1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72.6</a:t>
                      </a:r>
                      <a:endParaRPr lang="en-US" altLang="ja-JP" sz="2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18895" marR="18895" marT="1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72.6</a:t>
                      </a:r>
                      <a:endParaRPr lang="en-US" altLang="ja-JP" sz="2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18895" marR="18895" marT="1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u="none" strike="noStrike" dirty="0" smtClean="0">
                          <a:latin typeface="+mj-lt"/>
                        </a:rPr>
                        <a:t>70.4</a:t>
                      </a:r>
                      <a:endParaRPr lang="en-US" altLang="ja-JP" sz="2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8895" marR="18895" marT="1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57224" y="4071966"/>
          <a:ext cx="2571768" cy="1708788"/>
        </p:xfrm>
        <a:graphic>
          <a:graphicData uri="http://schemas.openxmlformats.org/drawingml/2006/table">
            <a:tbl>
              <a:tblPr/>
              <a:tblGrid>
                <a:gridCol w="1214446"/>
                <a:gridCol w="1357322"/>
              </a:tblGrid>
              <a:tr h="42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+mj-lt"/>
                          <a:ea typeface="DFKai-SB" pitchFamily="65" charset="-120"/>
                        </a:rPr>
                        <a:t>W</a:t>
                      </a:r>
                    </a:p>
                  </a:txBody>
                  <a:tcPr marL="22007" marR="22007" marT="22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ea typeface="DFKai-SB" pitchFamily="65" charset="-120"/>
                        </a:rPr>
                        <a:t>30.7</a:t>
                      </a:r>
                      <a:endParaRPr lang="en-US" altLang="ja-JP" sz="2500" b="0" i="0" u="none" strike="noStrike" dirty="0">
                        <a:solidFill>
                          <a:srgbClr val="000000"/>
                        </a:solidFill>
                        <a:latin typeface="+mj-lt"/>
                        <a:ea typeface="DFKai-SB" pitchFamily="65" charset="-120"/>
                      </a:endParaRPr>
                    </a:p>
                  </a:txBody>
                  <a:tcPr marL="22007" marR="22007" marT="22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+mj-lt"/>
                          <a:ea typeface="DFKai-SB" pitchFamily="65" charset="-120"/>
                        </a:rPr>
                        <a:t>REM</a:t>
                      </a:r>
                    </a:p>
                  </a:txBody>
                  <a:tcPr marL="22007" marR="22007" marT="22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ea typeface="DFKai-SB" pitchFamily="65" charset="-120"/>
                        </a:rPr>
                        <a:t>32.1</a:t>
                      </a:r>
                      <a:endParaRPr lang="en-US" altLang="ja-JP" sz="2500" b="0" i="0" u="none" strike="noStrike" dirty="0">
                        <a:solidFill>
                          <a:srgbClr val="000000"/>
                        </a:solidFill>
                        <a:latin typeface="+mj-lt"/>
                        <a:ea typeface="DFKai-SB" pitchFamily="65" charset="-120"/>
                      </a:endParaRPr>
                    </a:p>
                  </a:txBody>
                  <a:tcPr marL="22007" marR="22007" marT="22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+mj-lt"/>
                          <a:ea typeface="DFKai-SB" pitchFamily="65" charset="-120"/>
                        </a:rPr>
                        <a:t>NREM</a:t>
                      </a:r>
                    </a:p>
                  </a:txBody>
                  <a:tcPr marL="22007" marR="22007" marT="22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ea typeface="DFKai-SB" pitchFamily="65" charset="-120"/>
                        </a:rPr>
                        <a:t>91.2</a:t>
                      </a:r>
                      <a:endParaRPr lang="en-US" altLang="ja-JP" sz="2500" b="0" i="0" u="none" strike="noStrike" dirty="0">
                        <a:solidFill>
                          <a:srgbClr val="000000"/>
                        </a:solidFill>
                        <a:latin typeface="+mj-lt"/>
                        <a:ea typeface="DFKai-SB" pitchFamily="65" charset="-120"/>
                      </a:endParaRPr>
                    </a:p>
                  </a:txBody>
                  <a:tcPr marL="22007" marR="22007" marT="22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+mj-lt"/>
                          <a:ea typeface="DFKai-SB" pitchFamily="65" charset="-120"/>
                        </a:rPr>
                        <a:t>MOVE</a:t>
                      </a:r>
                    </a:p>
                  </a:txBody>
                  <a:tcPr marL="22007" marR="22007" marT="22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500" b="0" i="0" u="none" strike="noStrike" dirty="0">
                          <a:solidFill>
                            <a:srgbClr val="000000"/>
                          </a:solidFill>
                          <a:latin typeface="+mj-lt"/>
                          <a:ea typeface="DFKai-SB" pitchFamily="65" charset="-120"/>
                        </a:rPr>
                        <a:t>0</a:t>
                      </a:r>
                    </a:p>
                  </a:txBody>
                  <a:tcPr marL="22007" marR="22007" marT="22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urved Right Arrow 5"/>
          <p:cNvSpPr/>
          <p:nvPr/>
        </p:nvSpPr>
        <p:spPr>
          <a:xfrm>
            <a:off x="0" y="2428892"/>
            <a:ext cx="857224" cy="2071702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6000768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misclassified </a:t>
            </a:r>
            <a:r>
              <a:rPr lang="en-US" altLang="ja-JP" sz="2800" dirty="0" smtClean="0"/>
              <a:t>to NREM</a:t>
            </a:r>
            <a:endParaRPr kumimoji="1" lang="ja-JP" altLang="en-US" sz="280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643670" y="2000264"/>
          <a:ext cx="2500330" cy="1708788"/>
        </p:xfrm>
        <a:graphic>
          <a:graphicData uri="http://schemas.openxmlformats.org/drawingml/2006/table">
            <a:tbl>
              <a:tblPr/>
              <a:tblGrid>
                <a:gridCol w="1285884"/>
                <a:gridCol w="1214446"/>
              </a:tblGrid>
              <a:tr h="42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W</a:t>
                      </a:r>
                    </a:p>
                  </a:txBody>
                  <a:tcPr marL="22007" marR="22007" marT="22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n-US" altLang="ja-JP" sz="2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2007" marR="22007" marT="22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REM</a:t>
                      </a:r>
                    </a:p>
                  </a:txBody>
                  <a:tcPr marL="22007" marR="22007" marT="22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n-US" altLang="ja-JP" sz="2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2007" marR="22007" marT="22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NREM</a:t>
                      </a:r>
                    </a:p>
                  </a:txBody>
                  <a:tcPr marL="22007" marR="22007" marT="22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  <a:endParaRPr lang="en-US" altLang="ja-JP" sz="2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2007" marR="22007" marT="22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MOVE</a:t>
                      </a:r>
                    </a:p>
                  </a:txBody>
                  <a:tcPr marL="22007" marR="22007" marT="22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22007" marR="22007" marT="22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 rot="3627500" flipV="1">
            <a:off x="6220348" y="2356256"/>
            <a:ext cx="586086" cy="1010538"/>
          </a:xfrm>
          <a:prstGeom prst="downArrow">
            <a:avLst>
              <a:gd name="adj1" fmla="val 50000"/>
              <a:gd name="adj2" fmla="val 73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786314" y="3954754"/>
          <a:ext cx="4143406" cy="2617518"/>
        </p:xfrm>
        <a:graphic>
          <a:graphicData uri="http://schemas.openxmlformats.org/drawingml/2006/table">
            <a:tbl>
              <a:tblPr/>
              <a:tblGrid>
                <a:gridCol w="710321"/>
                <a:gridCol w="710321"/>
                <a:gridCol w="662913"/>
                <a:gridCol w="686617"/>
                <a:gridCol w="686617"/>
                <a:gridCol w="686617"/>
              </a:tblGrid>
              <a:tr h="436269">
                <a:tc rowSpan="2" gridSpan="2">
                  <a:txBody>
                    <a:bodyPr/>
                    <a:lstStyle/>
                    <a:p>
                      <a:pPr algn="ctr" fontAlgn="ctr"/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predicted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269">
                <a:tc gridSpan="2" vMerge="1">
                  <a:txBody>
                    <a:bodyPr/>
                    <a:lstStyle/>
                    <a:p>
                      <a:pPr algn="ctr" fontAlgn="ctr"/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W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R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N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M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4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true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W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0.3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0.1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0.6</a:t>
                      </a:r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40"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R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0.7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40"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NR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0.9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40"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M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0.5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Down Arrow 11"/>
          <p:cNvSpPr/>
          <p:nvPr/>
        </p:nvSpPr>
        <p:spPr>
          <a:xfrm rot="5400000" flipV="1">
            <a:off x="3712656" y="4359782"/>
            <a:ext cx="586086" cy="1010538"/>
          </a:xfrm>
          <a:prstGeom prst="downArrow">
            <a:avLst>
              <a:gd name="adj1" fmla="val 50000"/>
              <a:gd name="adj2" fmla="val 7365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Results</a:t>
            </a:r>
            <a:r>
              <a:rPr lang="en-US" altLang="ja-JP" dirty="0"/>
              <a:t> – Accuracy [%]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kNN</a:t>
            </a:r>
            <a:r>
              <a:rPr lang="en-US" altLang="ja-JP" dirty="0" smtClean="0"/>
              <a:t>)</a:t>
            </a:r>
            <a:endParaRPr kumimoji="1" lang="ja-JP" alt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00232" y="2786058"/>
          <a:ext cx="4756656" cy="2877360"/>
        </p:xfrm>
        <a:graphic>
          <a:graphicData uri="http://schemas.openxmlformats.org/drawingml/2006/table">
            <a:tbl>
              <a:tblPr/>
              <a:tblGrid>
                <a:gridCol w="1585552"/>
                <a:gridCol w="1585552"/>
                <a:gridCol w="1585552"/>
              </a:tblGrid>
              <a:tr h="575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features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104" marR="13104" marT="13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3300" b="0" i="0" u="none" strike="noStrike" dirty="0" err="1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kNN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104" marR="13104" marT="13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ALL</a:t>
                      </a:r>
                    </a:p>
                  </a:txBody>
                  <a:tcPr marL="13104" marR="13104" marT="13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3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76.0</a:t>
                      </a:r>
                      <a:endParaRPr lang="en-US" altLang="ja-JP" sz="33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104" marR="13104" marT="13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n=137</a:t>
                      </a:r>
                    </a:p>
                  </a:txBody>
                  <a:tcPr marL="13104" marR="13104" marT="13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b="0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EEG</a:t>
                      </a:r>
                    </a:p>
                  </a:txBody>
                  <a:tcPr marL="13104" marR="13104" marT="13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300" b="0" i="0" u="none" strike="noStrike" dirty="0" smtClean="0">
                          <a:solidFill>
                            <a:srgbClr val="FF0000"/>
                          </a:solidFill>
                          <a:latin typeface="ＭＳ Ｐゴシック"/>
                        </a:rPr>
                        <a:t>76.7</a:t>
                      </a:r>
                      <a:endParaRPr lang="en-US" altLang="ja-JP" sz="33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3104" marR="13104" marT="13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b="0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n=9</a:t>
                      </a:r>
                    </a:p>
                  </a:txBody>
                  <a:tcPr marL="13104" marR="13104" marT="13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EDA</a:t>
                      </a:r>
                    </a:p>
                  </a:txBody>
                  <a:tcPr marL="13104" marR="13104" marT="13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3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70.1</a:t>
                      </a:r>
                      <a:endParaRPr lang="en-US" altLang="ja-JP" sz="33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104" marR="13104" marT="13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k=199</a:t>
                      </a:r>
                    </a:p>
                  </a:txBody>
                  <a:tcPr marL="13104" marR="13104" marT="13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MOTION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104" marR="13104" marT="13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3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70.3</a:t>
                      </a:r>
                      <a:endParaRPr lang="en-US" altLang="ja-JP" sz="33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104" marR="13104" marT="13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n=197</a:t>
                      </a:r>
                    </a:p>
                  </a:txBody>
                  <a:tcPr marL="13104" marR="13104" marT="13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1785926"/>
            <a:ext cx="892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Improved </a:t>
            </a:r>
            <a:r>
              <a:rPr kumimoji="1" lang="en-US" altLang="ja-JP" sz="2400" dirty="0" smtClean="0"/>
              <a:t>For ALL, EEG, but decreased for EDA and MOTION </a:t>
            </a:r>
            <a:endParaRPr kumimoji="1" lang="ja-JP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Results – Accuracy [%]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Neural Network</a:t>
            </a:r>
            <a:endParaRPr kumimoji="1" lang="ja-JP" alt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85786" y="2367012"/>
          <a:ext cx="7038070" cy="3490880"/>
        </p:xfrm>
        <a:graphic>
          <a:graphicData uri="http://schemas.openxmlformats.org/drawingml/2006/table">
            <a:tbl>
              <a:tblPr/>
              <a:tblGrid>
                <a:gridCol w="1407614"/>
                <a:gridCol w="1407614"/>
                <a:gridCol w="1407614"/>
                <a:gridCol w="1407614"/>
                <a:gridCol w="1407614"/>
              </a:tblGrid>
              <a:tr h="4363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Node</a:t>
                      </a:r>
                      <a:r>
                        <a:rPr lang="en-US" altLang="ja-JP" sz="2700" b="0" i="0" u="none" strike="noStrike" baseline="0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 #</a:t>
                      </a:r>
                      <a:endParaRPr lang="ja-JP" altLang="en-US" sz="27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Features</a:t>
                      </a:r>
                      <a:endParaRPr lang="ja-JP" altLang="en-US" sz="27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27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27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27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60"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27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ALL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EEG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EDA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MOTION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82.8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85.2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72.6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72.5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4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84.9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85.6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72.5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73.1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6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84.9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86.1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72.9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73.1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8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85.1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86.8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73.0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73.3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10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85.5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86.5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73.7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73.4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20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86.0</a:t>
                      </a:r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88.2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74.0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73.3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164305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Improved!</a:t>
            </a:r>
            <a:endParaRPr kumimoji="1" lang="ja-JP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Another Better Feature?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Added Elapsed time (0:Record Start-1:End)</a:t>
            </a:r>
          </a:p>
          <a:p>
            <a:endParaRPr kumimoji="1" lang="ja-JP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8596" y="2643182"/>
          <a:ext cx="8319100" cy="2888952"/>
        </p:xfrm>
        <a:graphic>
          <a:graphicData uri="http://schemas.openxmlformats.org/drawingml/2006/table">
            <a:tbl>
              <a:tblPr/>
              <a:tblGrid>
                <a:gridCol w="1357322"/>
                <a:gridCol w="1143008"/>
                <a:gridCol w="1024178"/>
                <a:gridCol w="1261838"/>
                <a:gridCol w="571505"/>
                <a:gridCol w="1762601"/>
                <a:gridCol w="1198648"/>
              </a:tblGrid>
              <a:tr h="48149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SVM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8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kNN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fontAlgn="ctr"/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492"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Linear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Poly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RGB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8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ALL</a:t>
                      </a: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73.5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72.1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71.7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8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ALL</a:t>
                      </a: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76.1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EEG</a:t>
                      </a: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72.2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72.6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70.9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8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EEG</a:t>
                      </a: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75.5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EDA</a:t>
                      </a: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72.6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71.7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71.9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8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EDA</a:t>
                      </a: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68.6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MOTION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72.6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72.6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72.6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8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MOTION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70.0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3544" marR="13544" marT="13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14480" y="585789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0.3% UP!</a:t>
            </a:r>
            <a:endParaRPr kumimoji="1" lang="ja-JP" alt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5000596" y="5643578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Improved </a:t>
            </a:r>
            <a:r>
              <a:rPr kumimoji="1" lang="en-US" altLang="ja-JP" sz="2400" dirty="0" smtClean="0"/>
              <a:t>For ALL, EEG, but decreased for EDA and MOTION </a:t>
            </a:r>
            <a:endParaRPr kumimoji="1" lang="ja-JP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Neural Network (Elapsed Time added)</a:t>
            </a:r>
            <a:endParaRPr kumimoji="1" lang="ja-JP" alt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85852" y="1857364"/>
          <a:ext cx="6357983" cy="3490880"/>
        </p:xfrm>
        <a:graphic>
          <a:graphicData uri="http://schemas.openxmlformats.org/drawingml/2006/table">
            <a:tbl>
              <a:tblPr/>
              <a:tblGrid>
                <a:gridCol w="1087765"/>
                <a:gridCol w="1269689"/>
                <a:gridCol w="1285884"/>
                <a:gridCol w="1143008"/>
                <a:gridCol w="1571637"/>
              </a:tblGrid>
              <a:tr h="4363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Node</a:t>
                      </a:r>
                    </a:p>
                    <a:p>
                      <a:pPr algn="ctr" fontAlgn="ctr"/>
                      <a:r>
                        <a:rPr lang="en-US" altLang="ja-JP" sz="2700" b="0" i="0" u="none" strike="noStrike" baseline="0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 #</a:t>
                      </a:r>
                      <a:endParaRPr lang="ja-JP" altLang="en-US" sz="27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Features</a:t>
                      </a:r>
                      <a:endParaRPr lang="ja-JP" altLang="en-US" sz="27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27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27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27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60"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27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ALL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EEG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EDA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MOTION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84.3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83.1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73.0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73.8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4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86.6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85.7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72.4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73.6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6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86.7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85.0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73.9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74.3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8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87.4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85.7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74.4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74.0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10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87.5</a:t>
                      </a:r>
                      <a:endParaRPr lang="en-US" altLang="ja-JP" sz="2700" b="0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86.4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74.2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74.3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20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87.6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FF0000"/>
                          </a:solidFill>
                          <a:latin typeface="ＭＳ Ｐゴシック"/>
                        </a:rPr>
                        <a:t>89.2</a:t>
                      </a:r>
                      <a:endParaRPr lang="en-US" altLang="ja-JP" sz="28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74.8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74.8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29256" y="5429264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Improved!</a:t>
            </a:r>
            <a:endParaRPr kumimoji="1" lang="ja-JP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mtClean="0"/>
              <a:t>Best classifier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Neural Network(</a:t>
            </a:r>
            <a:r>
              <a:rPr lang="en-US" altLang="ja-JP" dirty="0" smtClean="0"/>
              <a:t>n=20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EEG with elapsed time</a:t>
            </a:r>
            <a:endParaRPr kumimoji="1" lang="ja-JP" alt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85918" y="3143248"/>
          <a:ext cx="4963524" cy="3088088"/>
        </p:xfrm>
        <a:graphic>
          <a:graphicData uri="http://schemas.openxmlformats.org/drawingml/2006/table">
            <a:tbl>
              <a:tblPr/>
              <a:tblGrid>
                <a:gridCol w="827254"/>
                <a:gridCol w="827254"/>
                <a:gridCol w="827254"/>
                <a:gridCol w="827254"/>
                <a:gridCol w="827254"/>
                <a:gridCol w="827254"/>
              </a:tblGrid>
              <a:tr h="532526">
                <a:tc rowSpan="2" gridSpan="2">
                  <a:txBody>
                    <a:bodyPr/>
                    <a:lstStyle/>
                    <a:p>
                      <a:pPr algn="ctr" fontAlgn="ctr"/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err="1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Precited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526">
                <a:tc gridSpan="2" vMerge="1">
                  <a:txBody>
                    <a:bodyPr/>
                    <a:lstStyle/>
                    <a:p>
                      <a:pPr algn="ctr" fontAlgn="ctr"/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W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R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N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M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5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True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W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0.7 </a:t>
                      </a: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0.1 </a:t>
                      </a: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0.3 </a:t>
                      </a: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0.0 </a:t>
                      </a: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59"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R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0.0 </a:t>
                      </a: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0.8 </a:t>
                      </a: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0.2 </a:t>
                      </a: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0.0 </a:t>
                      </a: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59"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NR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0.0 </a:t>
                      </a: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0.1 </a:t>
                      </a: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0.9 </a:t>
                      </a: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0.0 </a:t>
                      </a: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59"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M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0.3 </a:t>
                      </a: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0.0 </a:t>
                      </a: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0.2 </a:t>
                      </a: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0.5 </a:t>
                      </a:r>
                    </a:p>
                  </a:txBody>
                  <a:tcPr marL="12727" marR="12727" marT="12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071538" y="1643050"/>
          <a:ext cx="7038070" cy="4748700"/>
        </p:xfrm>
        <a:graphic>
          <a:graphicData uri="http://schemas.openxmlformats.org/drawingml/2006/table">
            <a:tbl>
              <a:tblPr/>
              <a:tblGrid>
                <a:gridCol w="1407614"/>
                <a:gridCol w="1407614"/>
                <a:gridCol w="1407614"/>
                <a:gridCol w="1407614"/>
                <a:gridCol w="1407614"/>
              </a:tblGrid>
              <a:tr h="4363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Node</a:t>
                      </a:r>
                      <a:r>
                        <a:rPr lang="en-US" altLang="ja-JP" sz="2700" b="0" i="0" u="none" strike="noStrike" baseline="0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 #</a:t>
                      </a:r>
                      <a:endParaRPr lang="ja-JP" altLang="en-US" sz="27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Features</a:t>
                      </a:r>
                      <a:endParaRPr lang="ja-JP" altLang="en-US" sz="27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27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27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27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60"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27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ALL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EEG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EDA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MOTION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SVM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73.2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72.6</a:t>
                      </a: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72.6</a:t>
                      </a: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72.6</a:t>
                      </a: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err="1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kNN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76.0</a:t>
                      </a: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76.7</a:t>
                      </a: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70.1</a:t>
                      </a: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70.3</a:t>
                      </a: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Neural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86.0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88.2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74.0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73.4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SVM with time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73.5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72.6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72.6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72.6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err="1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kNN</a:t>
                      </a:r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 with time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76.1</a:t>
                      </a: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75.5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68.6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70.0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7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Neural with</a:t>
                      </a:r>
                      <a:r>
                        <a:rPr lang="en-US" altLang="ja-JP" sz="2700" b="0" i="0" u="none" strike="noStrike" baseline="0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 time </a:t>
                      </a:r>
                      <a:endParaRPr lang="en-US" altLang="ja-JP" sz="27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3460" marR="23460" marT="23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FF0000"/>
                          </a:solidFill>
                          <a:latin typeface="ＭＳ Ｐゴシック"/>
                        </a:rPr>
                        <a:t>87.6</a:t>
                      </a:r>
                      <a:endParaRPr lang="en-US" altLang="ja-JP" sz="28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FF0000"/>
                          </a:solidFill>
                          <a:latin typeface="ＭＳ Ｐゴシック"/>
                        </a:rPr>
                        <a:t>89.2</a:t>
                      </a:r>
                      <a:endParaRPr lang="en-US" altLang="ja-JP" sz="28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FF0000"/>
                          </a:solidFill>
                          <a:latin typeface="ＭＳ Ｐゴシック"/>
                        </a:rPr>
                        <a:t>74.8</a:t>
                      </a:r>
                      <a:endParaRPr lang="en-US" altLang="ja-JP" sz="28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FF0000"/>
                          </a:solidFill>
                          <a:latin typeface="ＭＳ Ｐゴシック"/>
                        </a:rPr>
                        <a:t>74.8</a:t>
                      </a:r>
                      <a:endParaRPr lang="en-US" altLang="ja-JP" sz="28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EDA and Motion showed less accuracy than EEG and ALL</a:t>
            </a:r>
          </a:p>
          <a:p>
            <a:r>
              <a:rPr kumimoji="1" lang="en-US" altLang="ja-JP" dirty="0" smtClean="0"/>
              <a:t>Wake, REM, Movement were misclassified to N-REM</a:t>
            </a:r>
          </a:p>
          <a:p>
            <a:r>
              <a:rPr lang="en-US" altLang="ja-JP" dirty="0" smtClean="0"/>
              <a:t>Neural Network showed the best accuracy</a:t>
            </a:r>
          </a:p>
          <a:p>
            <a:r>
              <a:rPr lang="en-US" altLang="ja-JP" dirty="0"/>
              <a:t>Elapsed </a:t>
            </a:r>
            <a:r>
              <a:rPr lang="en-US" altLang="ja-JP" dirty="0" smtClean="0"/>
              <a:t>Time might be effective</a:t>
            </a:r>
            <a:endParaRPr kumimoji="1"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r>
              <a:rPr kumimoji="1" lang="en-US" altLang="ja-JP" dirty="0" smtClean="0"/>
              <a:t>Future Work</a:t>
            </a:r>
          </a:p>
          <a:p>
            <a:pPr lvl="1"/>
            <a:r>
              <a:rPr lang="en-US" altLang="ja-JP" dirty="0" smtClean="0"/>
              <a:t>Temporal model</a:t>
            </a:r>
          </a:p>
          <a:p>
            <a:pPr lvl="1"/>
            <a:r>
              <a:rPr lang="en-US" altLang="ja-JP" dirty="0" smtClean="0"/>
              <a:t>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Polysomnography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Multi-parametric test to evaluate </a:t>
            </a:r>
            <a:r>
              <a:rPr lang="en-US" altLang="ja-JP" dirty="0"/>
              <a:t>s</a:t>
            </a:r>
            <a:r>
              <a:rPr kumimoji="1" lang="en-US" altLang="ja-JP" dirty="0" smtClean="0"/>
              <a:t>leep</a:t>
            </a:r>
            <a:endParaRPr kumimoji="1" lang="ja-JP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00306"/>
            <a:ext cx="5429288" cy="353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Labels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Data:</a:t>
            </a:r>
          </a:p>
          <a:p>
            <a:pPr lvl="1"/>
            <a:r>
              <a:rPr lang="en-US" dirty="0" smtClean="0"/>
              <a:t>Healthy </a:t>
            </a:r>
            <a:r>
              <a:rPr lang="en-US" dirty="0" smtClean="0"/>
              <a:t>students </a:t>
            </a:r>
            <a:r>
              <a:rPr lang="en-US" dirty="0" smtClean="0"/>
              <a:t>(</a:t>
            </a:r>
            <a:r>
              <a:rPr lang="en-US" dirty="0" smtClean="0"/>
              <a:t>N=7)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Electroencephalogram(EEG) 100Hz</a:t>
            </a:r>
            <a:endParaRPr lang="en-US" dirty="0" smtClean="0"/>
          </a:p>
          <a:p>
            <a:pPr lvl="1"/>
            <a:r>
              <a:rPr lang="en-US" dirty="0" smtClean="0"/>
              <a:t>Electro </a:t>
            </a:r>
            <a:r>
              <a:rPr lang="en-US" dirty="0"/>
              <a:t>dermal </a:t>
            </a:r>
            <a:r>
              <a:rPr lang="en-US" dirty="0" smtClean="0"/>
              <a:t>activity(EDA</a:t>
            </a:r>
            <a:r>
              <a:rPr lang="en-US" dirty="0" smtClean="0"/>
              <a:t>) 32Hz</a:t>
            </a:r>
            <a:endParaRPr lang="en-US" dirty="0" smtClean="0"/>
          </a:p>
          <a:p>
            <a:pPr lvl="1"/>
            <a:r>
              <a:rPr lang="en-US" dirty="0" smtClean="0"/>
              <a:t>Motion  32Hz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Labels </a:t>
            </a:r>
            <a:r>
              <a:rPr lang="en-US" dirty="0"/>
              <a:t>: sleep </a:t>
            </a:r>
            <a:r>
              <a:rPr lang="en-US" dirty="0" smtClean="0"/>
              <a:t>stages (every 30s)</a:t>
            </a:r>
          </a:p>
          <a:p>
            <a:pPr>
              <a:buNone/>
            </a:pPr>
            <a:r>
              <a:rPr lang="en-US" dirty="0" smtClean="0"/>
              <a:t>(Wake, REM, NonREM1-4, Movements/Noise)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-&gt; Wake, REM, Non-REM, Movements/Noise</a:t>
            </a:r>
            <a:endParaRPr lang="ja-JP" altLang="en-US"/>
          </a:p>
          <a:p>
            <a:endParaRPr kumimoji="1" lang="ja-JP" altLang="en-US"/>
          </a:p>
        </p:txBody>
      </p:sp>
      <p:pic>
        <p:nvPicPr>
          <p:cNvPr id="5" name="Picture 4" descr="Qsensor-palm-wrist"/>
          <p:cNvPicPr>
            <a:picLocks noChangeAspect="1"/>
          </p:cNvPicPr>
          <p:nvPr/>
        </p:nvPicPr>
        <p:blipFill>
          <a:blip r:embed="rId2" cstate="print"/>
          <a:srcRect l="21473" t="6361" r="15081" b="24827"/>
          <a:stretch>
            <a:fillRect/>
          </a:stretch>
        </p:blipFill>
        <p:spPr>
          <a:xfrm>
            <a:off x="6715140" y="3286124"/>
            <a:ext cx="1357322" cy="1050228"/>
          </a:xfrm>
          <a:prstGeom prst="round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714488"/>
            <a:ext cx="2214578" cy="144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Sleep Stage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73430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Brace 5"/>
          <p:cNvSpPr/>
          <p:nvPr/>
        </p:nvSpPr>
        <p:spPr>
          <a:xfrm rot="16200000">
            <a:off x="4572000" y="-24"/>
            <a:ext cx="642942" cy="435771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500562" y="142873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NREM</a:t>
            </a:r>
            <a:endParaRPr kumimoji="1" lang="ja-JP" altLang="en-US"/>
          </a:p>
        </p:txBody>
      </p:sp>
      <p:sp>
        <p:nvSpPr>
          <p:cNvPr id="8" name="Oval 7"/>
          <p:cNvSpPr/>
          <p:nvPr/>
        </p:nvSpPr>
        <p:spPr>
          <a:xfrm>
            <a:off x="357158" y="2285992"/>
            <a:ext cx="92869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Oval 8"/>
          <p:cNvSpPr/>
          <p:nvPr/>
        </p:nvSpPr>
        <p:spPr>
          <a:xfrm>
            <a:off x="4429124" y="1485886"/>
            <a:ext cx="92869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Oval 9"/>
          <p:cNvSpPr/>
          <p:nvPr/>
        </p:nvSpPr>
        <p:spPr>
          <a:xfrm>
            <a:off x="7929586" y="2786058"/>
            <a:ext cx="92869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6667" t="5634" r="6666" b="11267"/>
          <a:stretch>
            <a:fillRect/>
          </a:stretch>
        </p:blipFill>
        <p:spPr bwMode="auto">
          <a:xfrm>
            <a:off x="-71470" y="1500174"/>
            <a:ext cx="928694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164305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Sleep Stage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92893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solidFill>
                  <a:srgbClr val="FF0000"/>
                </a:solidFill>
              </a:rPr>
              <a:t>EEG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414338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Motion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535782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EDA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1438" y="2786058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[Hz]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Questions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Which features are the best to estimate sleep stage?</a:t>
            </a:r>
          </a:p>
          <a:p>
            <a:r>
              <a:rPr kumimoji="1" lang="en-US" altLang="ja-JP" dirty="0" smtClean="0"/>
              <a:t>How accurate can we estimate sleep stage from EDA and motion?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data</a:t>
            </a:r>
            <a:endParaRPr kumimoji="1" lang="ja-JP" alt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28661" y="2071678"/>
          <a:ext cx="7358118" cy="3242058"/>
        </p:xfrm>
        <a:graphic>
          <a:graphicData uri="http://schemas.openxmlformats.org/drawingml/2006/table">
            <a:tbl>
              <a:tblPr/>
              <a:tblGrid>
                <a:gridCol w="1000133"/>
                <a:gridCol w="1728802"/>
                <a:gridCol w="1543061"/>
                <a:gridCol w="1543061"/>
                <a:gridCol w="1543061"/>
              </a:tblGrid>
              <a:tr h="6368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Subject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WAKE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REM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NREM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MOVEMENT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56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Q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317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527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141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719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184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714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189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630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209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709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203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703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179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735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8.0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18.8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72.4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0.8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Recorded signals were segmented into 30s window </a:t>
            </a:r>
          </a:p>
          <a:p>
            <a:r>
              <a:rPr lang="en-US" dirty="0" smtClean="0"/>
              <a:t>Computed with MATLAB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EEG : </a:t>
            </a:r>
          </a:p>
          <a:p>
            <a:pPr lvl="1"/>
            <a:r>
              <a:rPr lang="en-US" dirty="0" smtClean="0"/>
              <a:t>Frequency Energy </a:t>
            </a:r>
          </a:p>
          <a:p>
            <a:pPr lvl="2"/>
            <a:r>
              <a:rPr lang="en-US" altLang="ja-JP" dirty="0" smtClean="0"/>
              <a:t>δ:0.5-4,Hz</a:t>
            </a:r>
          </a:p>
          <a:p>
            <a:pPr lvl="2"/>
            <a:r>
              <a:rPr lang="en-US" altLang="ja-JP" dirty="0" smtClean="0"/>
              <a:t>θ:4-8</a:t>
            </a:r>
          </a:p>
          <a:p>
            <a:pPr lvl="2"/>
            <a:r>
              <a:rPr lang="en-US" altLang="ja-JP" dirty="0" smtClean="0"/>
              <a:t>α:8-13Hz </a:t>
            </a:r>
          </a:p>
          <a:p>
            <a:pPr lvl="2"/>
            <a:r>
              <a:rPr lang="en-US" altLang="ja-JP" dirty="0" smtClean="0"/>
              <a:t>β:13-40Hz</a:t>
            </a:r>
          </a:p>
          <a:p>
            <a:pPr lvl="2"/>
            <a:r>
              <a:rPr lang="en-US" altLang="ja-JP" dirty="0" smtClean="0"/>
              <a:t>γ:40-50Hz)</a:t>
            </a:r>
            <a:endParaRPr lang="en-US" dirty="0" smtClean="0"/>
          </a:p>
          <a:p>
            <a:pPr lvl="0"/>
            <a:r>
              <a:rPr lang="en-US" dirty="0" smtClean="0"/>
              <a:t>Motion:</a:t>
            </a:r>
          </a:p>
          <a:p>
            <a:pPr lvl="1"/>
            <a:r>
              <a:rPr lang="en-US" dirty="0" smtClean="0"/>
              <a:t>Amplitude</a:t>
            </a:r>
          </a:p>
          <a:p>
            <a:pPr lvl="1"/>
            <a:r>
              <a:rPr lang="en-US" dirty="0" smtClean="0"/>
              <a:t>Standard Deviation</a:t>
            </a:r>
          </a:p>
          <a:p>
            <a:pPr lvl="1"/>
            <a:r>
              <a:rPr lang="en-US" dirty="0" smtClean="0"/>
              <a:t>Zero-crossing</a:t>
            </a:r>
          </a:p>
          <a:p>
            <a:pPr lvl="1"/>
            <a:r>
              <a:rPr lang="en-US" dirty="0" smtClean="0"/>
              <a:t>Frequency Energy</a:t>
            </a:r>
          </a:p>
          <a:p>
            <a:endParaRPr kumimoji="1" lang="ja-JP" altLang="en-US"/>
          </a:p>
        </p:txBody>
      </p:sp>
      <p:sp>
        <p:nvSpPr>
          <p:cNvPr id="4" name="Rectangle 3"/>
          <p:cNvSpPr/>
          <p:nvPr/>
        </p:nvSpPr>
        <p:spPr>
          <a:xfrm>
            <a:off x="3714744" y="2143116"/>
            <a:ext cx="323742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EDA 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Amplitude (Normalized)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Standard Deviation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# of peaks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Gradient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Frequency Energy</a:t>
            </a:r>
          </a:p>
          <a:p>
            <a:pPr lvl="1"/>
            <a:endParaRPr lang="ja-JP" altLang="en-US" sz="2000"/>
          </a:p>
        </p:txBody>
      </p:sp>
      <p:pic>
        <p:nvPicPr>
          <p:cNvPr id="5" name="Picture 4" descr="Screen shot 2010-09-27 at 12.19.35 PM.png"/>
          <p:cNvPicPr>
            <a:picLocks noChangeAspect="1"/>
          </p:cNvPicPr>
          <p:nvPr/>
        </p:nvPicPr>
        <p:blipFill>
          <a:blip r:embed="rId2"/>
          <a:srcRect l="26110" t="9482" r="28670" b="29425"/>
          <a:stretch>
            <a:fillRect/>
          </a:stretch>
        </p:blipFill>
        <p:spPr>
          <a:xfrm>
            <a:off x="5000628" y="4199280"/>
            <a:ext cx="3786214" cy="2372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Red Non-REM, </a:t>
            </a:r>
            <a:r>
              <a:rPr lang="en-US" altLang="ja-JP" dirty="0" smtClean="0"/>
              <a:t>blue Wake</a:t>
            </a:r>
            <a:br>
              <a:rPr lang="en-US" altLang="ja-JP" dirty="0" smtClean="0"/>
            </a:br>
            <a:r>
              <a:rPr lang="en-US" altLang="ja-JP" dirty="0" smtClean="0"/>
              <a:t>pink REM black M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7525" y="3314700"/>
            <a:ext cx="35464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314700"/>
            <a:ext cx="35464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7222" y="3314700"/>
            <a:ext cx="35464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7525" y="1357298"/>
            <a:ext cx="35464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1214422"/>
            <a:ext cx="35464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14346" y="1285860"/>
            <a:ext cx="35464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3891</TotalTime>
  <Words>641</Words>
  <Application>Microsoft Office PowerPoint</Application>
  <PresentationFormat>On-screen Show (4:3)</PresentationFormat>
  <Paragraphs>385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Final Project Classification of Sleep data</vt:lpstr>
      <vt:lpstr>Polysomnography</vt:lpstr>
      <vt:lpstr>Data and Labels</vt:lpstr>
      <vt:lpstr>Sleep Stage</vt:lpstr>
      <vt:lpstr>Slide 5</vt:lpstr>
      <vt:lpstr>Questions</vt:lpstr>
      <vt:lpstr>data</vt:lpstr>
      <vt:lpstr>Features</vt:lpstr>
      <vt:lpstr>Red Non-REM, blue Wake pink REM black M</vt:lpstr>
      <vt:lpstr>Methods</vt:lpstr>
      <vt:lpstr>Methods (cont.)</vt:lpstr>
      <vt:lpstr>Results – Accuracy [%] (SVM)</vt:lpstr>
      <vt:lpstr>Results – Accuracy [%] (kNN)</vt:lpstr>
      <vt:lpstr>Results – Accuracy [%]  Neural Network</vt:lpstr>
      <vt:lpstr>Another Better Feature?</vt:lpstr>
      <vt:lpstr>Neural Network (Elapsed Time added)</vt:lpstr>
      <vt:lpstr>Best classifier</vt:lpstr>
      <vt:lpstr>Summary</vt:lpstr>
      <vt:lpstr>Conclusion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akane</dc:creator>
  <cp:lastModifiedBy>akane</cp:lastModifiedBy>
  <cp:revision>314</cp:revision>
  <dcterms:created xsi:type="dcterms:W3CDTF">2010-12-08T00:43:41Z</dcterms:created>
  <dcterms:modified xsi:type="dcterms:W3CDTF">2010-12-10T17:35:01Z</dcterms:modified>
</cp:coreProperties>
</file>